
<file path=[Content_Types].xml><?xml version="1.0" encoding="utf-8"?>
<Types xmlns="http://schemas.openxmlformats.org/package/2006/content-types">
  <Override PartName="/ppt/notesSlides/notesSlide24.xml" ContentType="application/vnd.openxmlformats-officedocument.presentationml.notesSlide+xml"/>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slides/slide27.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notesSlides/notesSlide25.xml" ContentType="application/vnd.openxmlformats-officedocument.presentationml.notes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41"/>
  </p:notesMasterIdLst>
  <p:sldIdLst>
    <p:sldId id="256" r:id="rId2"/>
    <p:sldId id="296" r:id="rId3"/>
    <p:sldId id="278" r:id="rId4"/>
    <p:sldId id="277" r:id="rId5"/>
    <p:sldId id="297" r:id="rId6"/>
    <p:sldId id="293" r:id="rId7"/>
    <p:sldId id="294" r:id="rId8"/>
    <p:sldId id="309" r:id="rId9"/>
    <p:sldId id="258" r:id="rId10"/>
    <p:sldId id="295" r:id="rId11"/>
    <p:sldId id="287" r:id="rId12"/>
    <p:sldId id="288" r:id="rId13"/>
    <p:sldId id="289" r:id="rId14"/>
    <p:sldId id="290" r:id="rId15"/>
    <p:sldId id="291" r:id="rId16"/>
    <p:sldId id="292" r:id="rId17"/>
    <p:sldId id="298" r:id="rId18"/>
    <p:sldId id="299" r:id="rId19"/>
    <p:sldId id="300" r:id="rId20"/>
    <p:sldId id="305" r:id="rId21"/>
    <p:sldId id="259" r:id="rId22"/>
    <p:sldId id="302" r:id="rId23"/>
    <p:sldId id="303" r:id="rId24"/>
    <p:sldId id="304" r:id="rId25"/>
    <p:sldId id="307" r:id="rId26"/>
    <p:sldId id="308" r:id="rId27"/>
    <p:sldId id="306" r:id="rId28"/>
    <p:sldId id="271" r:id="rId29"/>
    <p:sldId id="257" r:id="rId30"/>
    <p:sldId id="262" r:id="rId31"/>
    <p:sldId id="264" r:id="rId32"/>
    <p:sldId id="260" r:id="rId33"/>
    <p:sldId id="283" r:id="rId34"/>
    <p:sldId id="261" r:id="rId35"/>
    <p:sldId id="266" r:id="rId36"/>
    <p:sldId id="267" r:id="rId37"/>
    <p:sldId id="268" r:id="rId38"/>
    <p:sldId id="272" r:id="rId39"/>
    <p:sldId id="270"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EAEAE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78520" autoAdjust="0"/>
  </p:normalViewPr>
  <p:slideViewPr>
    <p:cSldViewPr snapToGrid="0" snapToObjects="1">
      <p:cViewPr varScale="1">
        <p:scale>
          <a:sx n="95" d="100"/>
          <a:sy n="95" d="100"/>
        </p:scale>
        <p:origin x="-1272"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028B61-8A06-B248-AF5C-F4276D736AC5}" type="datetimeFigureOut">
              <a:rPr lang="en-US" smtClean="0"/>
              <a:pPr/>
              <a:t>6/14/10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BBCDFD-3D84-154B-9AF8-039FADB3A1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Char char="•"/>
              <a:tabLst/>
              <a:defRPr/>
            </a:pPr>
            <a:r>
              <a:rPr lang="en-US" baseline="0" dirty="0" smtClean="0"/>
              <a:t>This slide serves as a written reference about the differences, as defined by the machine learning research field in computer science in 2007.</a:t>
            </a:r>
            <a:endParaRPr lang="en-US" dirty="0" smtClean="0"/>
          </a:p>
          <a:p>
            <a:pPr>
              <a:buFontTx/>
              <a:buNone/>
            </a:pPr>
            <a:endParaRPr lang="en-US" dirty="0" smtClean="0"/>
          </a:p>
          <a:p>
            <a:pPr>
              <a:buFontTx/>
              <a:buChar char="•"/>
            </a:pPr>
            <a:r>
              <a:rPr lang="en-US" dirty="0" smtClean="0"/>
              <a:t>Covered</a:t>
            </a:r>
            <a:r>
              <a:rPr lang="en-US" baseline="0" dirty="0" smtClean="0"/>
              <a:t> in the previous talk, </a:t>
            </a:r>
            <a:r>
              <a:rPr lang="en-US" dirty="0" smtClean="0"/>
              <a:t>unsupervised learning</a:t>
            </a:r>
            <a:r>
              <a:rPr lang="en-US" baseline="0" dirty="0" smtClean="0"/>
              <a:t> allows you to perform exploratory analysis.  </a:t>
            </a:r>
          </a:p>
          <a:p>
            <a:pPr>
              <a:buFontTx/>
              <a:buChar char="•"/>
            </a:pPr>
            <a:endParaRPr lang="en-US" baseline="0" dirty="0" smtClean="0"/>
          </a:p>
          <a:p>
            <a:pPr>
              <a:buFontTx/>
              <a:buChar char="•"/>
            </a:pPr>
            <a:r>
              <a:rPr lang="en-US" baseline="0" dirty="0" smtClean="0"/>
              <a:t>Supervised learning is useful when you want to teach a computer to estimate whether a document belongs to a specific class and you have a notion of what you think the class might be.</a:t>
            </a:r>
          </a:p>
          <a:p>
            <a:endParaRPr lang="en-US" dirty="0" smtClean="0"/>
          </a:p>
          <a:p>
            <a:r>
              <a:rPr lang="en-US" dirty="0" smtClean="0"/>
              <a:t>* Semi-supervised learning’s goal is to build a function that approximates the true (unknown)</a:t>
            </a:r>
            <a:r>
              <a:rPr lang="en-US" baseline="0" dirty="0" smtClean="0"/>
              <a:t> function</a:t>
            </a:r>
            <a:r>
              <a:rPr lang="en-US" dirty="0" smtClean="0"/>
              <a:t>,</a:t>
            </a:r>
            <a:r>
              <a:rPr lang="en-US" baseline="0" dirty="0" smtClean="0"/>
              <a:t> just like supervised learning but at lower cost.  I lump them together because, to an applied researcher, the only justification to use a more sophisticated algorithm is ablative error analysis that shows reduced total cost.</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a:t>
            </a:r>
            <a:r>
              <a:rPr lang="en-US" baseline="0" dirty="0" smtClean="0"/>
              <a:t> slide</a:t>
            </a:r>
            <a:r>
              <a:rPr lang="en-US" dirty="0" smtClean="0"/>
              <a:t>, the blue</a:t>
            </a:r>
            <a:r>
              <a:rPr lang="en-US" baseline="0" dirty="0" smtClean="0"/>
              <a:t> line is still the LDA separating plane.  But now we’ve generated an orange line which is built using a type of single-pass support vector machine (SVM) system.  This is simply a different algorithm for generating the equation of the separating plane.  Notice that the two methods produce very similar results at this stage of the process.  BTW, this process is called “training a model”.  The “model” is an equation that has some special properties.  The </a:t>
            </a:r>
            <a:r>
              <a:rPr lang="en-US" baseline="0" dirty="0" err="1" smtClean="0"/>
              <a:t>w</a:t>
            </a:r>
            <a:r>
              <a:rPr lang="en-US" baseline="0" dirty="0" smtClean="0"/>
              <a:t> vector is a normal vector perpendicular to the separating plane.  “</a:t>
            </a:r>
            <a:r>
              <a:rPr lang="en-US" baseline="0" dirty="0" err="1" smtClean="0"/>
              <a:t>b</a:t>
            </a:r>
            <a:r>
              <a:rPr lang="en-US" baseline="0" dirty="0" smtClean="0"/>
              <a:t>” is the offset from the origin along the normal vector </a:t>
            </a:r>
            <a:r>
              <a:rPr lang="en-US" baseline="0" dirty="0" err="1" smtClean="0"/>
              <a:t>w</a:t>
            </a:r>
            <a:r>
              <a:rPr lang="en-US" baseline="0" dirty="0" smtClean="0"/>
              <a:t>.  And   the equation of the </a:t>
            </a:r>
            <a:r>
              <a:rPr lang="en-US" baseline="0" dirty="0" err="1" smtClean="0"/>
              <a:t>hyperplane</a:t>
            </a:r>
            <a:r>
              <a:rPr lang="en-US" baseline="0" dirty="0" smtClean="0"/>
              <a:t> in the set of Real numbers in 3 dimensions defined by the feature space such that </a:t>
            </a:r>
            <a:r>
              <a:rPr lang="en-US" baseline="0" dirty="0" err="1" smtClean="0"/>
              <a:t>w</a:t>
            </a:r>
            <a:r>
              <a:rPr lang="en-US" baseline="0" dirty="0" smtClean="0"/>
              <a:t> dot </a:t>
            </a:r>
            <a:r>
              <a:rPr lang="en-US" baseline="0" dirty="0" err="1" smtClean="0"/>
              <a:t>x</a:t>
            </a:r>
            <a:r>
              <a:rPr lang="en-US" baseline="0" dirty="0" smtClean="0"/>
              <a:t> – </a:t>
            </a:r>
            <a:r>
              <a:rPr lang="en-US" baseline="0" dirty="0" err="1" smtClean="0"/>
              <a:t>b</a:t>
            </a:r>
            <a:r>
              <a:rPr lang="en-US" baseline="0" dirty="0" smtClean="0"/>
              <a:t> = 0</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we add more training documents, the planes</a:t>
            </a:r>
            <a:r>
              <a:rPr lang="en-US" baseline="0" dirty="0" smtClean="0"/>
              <a:t> shift based on the method that the algorithm uses to build the model.  Notice that we’ve added document “12” (blue circle) in the bottom right of the screen and the two planes have changed.</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we’ve added</a:t>
            </a:r>
            <a:r>
              <a:rPr lang="en-US" baseline="0" dirty="0" smtClean="0"/>
              <a:t> document 25 (type red square) and the planes change a lot.  But also notice that document 25 is now on the wrong side of the LDA separating plane.  This is normal in document classification and it means that the mathematical method for creating the blue </a:t>
            </a:r>
            <a:r>
              <a:rPr lang="en-US" baseline="0" dirty="0" err="1" smtClean="0"/>
              <a:t>hyperplane</a:t>
            </a:r>
            <a:r>
              <a:rPr lang="en-US" baseline="0" dirty="0" smtClean="0"/>
              <a:t> can’t build a model that satisfies its constraints within the representation space.</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a:t>
            </a:r>
            <a:r>
              <a:rPr lang="en-US" baseline="0" dirty="0" smtClean="0"/>
              <a:t> document x40 about Healthcare or Not About Healthcare?  According to the LDA separator (the blue plane) it is about Health Care.  According to the SVM separator, it is not about Health Care.</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 the</a:t>
            </a:r>
            <a:r>
              <a:rPr lang="en-US" baseline="0" dirty="0" smtClean="0"/>
              <a:t> 1970’s, </a:t>
            </a:r>
            <a:r>
              <a:rPr lang="en-US" dirty="0" smtClean="0"/>
              <a:t>supervised</a:t>
            </a:r>
            <a:r>
              <a:rPr lang="en-US" baseline="0" dirty="0" smtClean="0"/>
              <a:t> machine learning has been used to “learn” the term weights that are most effective for an application.   A highly motivated individual can do this by hand.  For simple applications, it is very feasible.</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21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our</a:t>
            </a:r>
            <a:r>
              <a:rPr lang="en-US" baseline="0" dirty="0" smtClean="0"/>
              <a:t> example, I changed the Term Document matrix into 3 dimensional matrix using a variant of LSA.  Despite the loss in dimensionality, there is only a minor loss in performance of the system.  Why?  Because the Term-Document matrix is just one feature representation space that can be used to classify documents.  Infinitely many feature representations are possible for the same set of documents.  Sometimes you simply indicate the presence of terms in documents; other times you use word frequencies; other times you use normalized word frequencies; and there are many other possibilities.  In computer science, this is usually an empirically driven selection. </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22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Ideally,</a:t>
            </a:r>
            <a:r>
              <a:rPr lang="en-US" baseline="0" dirty="0" smtClean="0"/>
              <a:t> in our example you would transform the features to very clearly indicate whether an unknown document was clearly about Healthcare or Not Healthcare, but this type of separation can be difficult to achieve in practice.  Notice that when the feature separation occurs like this, it matters little which method is used to construct the separating plane.</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23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 in practice</a:t>
            </a:r>
            <a:r>
              <a:rPr lang="en-US" baseline="0" dirty="0" smtClean="0"/>
              <a:t>, it can be difficult to transform the feature space, another method for quickly resolving the differences is to label the points that the classifiers disagree about.  When this data is fed back into the training algorithm, it helps to shift the separating plane to a better position at a faster rate than random labeling.</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24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a:t>
            </a:r>
            <a:r>
              <a:rPr lang="en-US" baseline="0" dirty="0" smtClean="0"/>
              <a:t>  “Higher Education Act” is in the training set</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25</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prediction is driven by “Fungicide and </a:t>
            </a:r>
            <a:r>
              <a:rPr lang="en-US" dirty="0" err="1" smtClean="0"/>
              <a:t>Rodenticide</a:t>
            </a:r>
            <a:r>
              <a:rPr lang="en-US" dirty="0" smtClean="0"/>
              <a:t>”</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26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Since it is (generally considered) a requirement of any learning method (that generates a function) to have examples (instances) to test it against, this method can always be employed as a baseline to test the function. </a:t>
            </a:r>
          </a:p>
          <a:p>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 showing you</a:t>
            </a:r>
            <a:r>
              <a:rPr lang="en-US" baseline="0" dirty="0" smtClean="0"/>
              <a:t> examples of build-and-fix.  My general rule is that if I’m spending more than a week on design, it had better be as a result of error analyses or diagnostics.</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28</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Both"/>
            </a:pPr>
            <a:r>
              <a:rPr lang="en-US" dirty="0" smtClean="0"/>
              <a:t>The function </a:t>
            </a:r>
            <a:r>
              <a:rPr lang="en-US" dirty="0" err="1" smtClean="0"/>
              <a:t>F(x</a:t>
            </a:r>
            <a:r>
              <a:rPr lang="en-US" dirty="0" smtClean="0"/>
              <a:t>)</a:t>
            </a:r>
            <a:r>
              <a:rPr lang="en-US" baseline="0" dirty="0" smtClean="0"/>
              <a:t> represents some process in the real world. It can be arbitrarily complex.</a:t>
            </a:r>
          </a:p>
          <a:p>
            <a:pPr marL="228600" indent="-228600">
              <a:buAutoNum type="arabicParenBoth"/>
            </a:pPr>
            <a:r>
              <a:rPr lang="en-US" baseline="0" dirty="0" err="1" smtClean="0"/>
              <a:t>F(x</a:t>
            </a:r>
            <a:r>
              <a:rPr lang="en-US" baseline="0" dirty="0" smtClean="0"/>
              <a:t>)</a:t>
            </a:r>
            <a:r>
              <a:rPr lang="en-US" dirty="0" smtClean="0"/>
              <a:t> can be</a:t>
            </a:r>
            <a:r>
              <a:rPr lang="en-US" baseline="0" dirty="0" smtClean="0"/>
              <a:t> of many different types.  Many different types of models can be learned, including most general linear models.</a:t>
            </a:r>
          </a:p>
          <a:p>
            <a:pPr marL="228600" indent="-228600">
              <a:buAutoNum type="arabicParenBoth"/>
            </a:pPr>
            <a:r>
              <a:rPr lang="en-US" baseline="0" dirty="0" smtClean="0"/>
              <a:t>D is a training sample cut from the data.  The construction of D can be important for the validity of machine learning experiments.</a:t>
            </a:r>
          </a:p>
          <a:p>
            <a:pPr marL="228600" indent="-228600">
              <a:buAutoNum type="arabicParenBoth"/>
            </a:pPr>
            <a:r>
              <a:rPr lang="en-US" baseline="0" dirty="0" smtClean="0"/>
              <a:t>Given data and a loose idea of the type of function that might approximate </a:t>
            </a:r>
            <a:r>
              <a:rPr lang="en-US" baseline="0" dirty="0" err="1" smtClean="0"/>
              <a:t>F(x</a:t>
            </a:r>
            <a:r>
              <a:rPr lang="en-US" baseline="0" dirty="0" smtClean="0"/>
              <a:t>) (such as the class of GLM that might fit the data), the goal is to induce </a:t>
            </a:r>
            <a:r>
              <a:rPr lang="en-US" baseline="0" dirty="0" err="1" smtClean="0"/>
              <a:t>G(x</a:t>
            </a:r>
            <a:r>
              <a:rPr lang="en-US" baseline="0" dirty="0" smtClean="0"/>
              <a:t>) where </a:t>
            </a:r>
            <a:r>
              <a:rPr lang="en-US" baseline="0" dirty="0" err="1" smtClean="0"/>
              <a:t>G(x</a:t>
            </a:r>
            <a:r>
              <a:rPr lang="en-US" baseline="0" dirty="0" smtClean="0"/>
              <a:t>) might be seen as a set of function parameters for the loose idea of a starting function that you began the learning process with.</a:t>
            </a:r>
          </a:p>
          <a:p>
            <a:pPr marL="228600" indent="-228600">
              <a:buAutoNum type="arabicParenBoth"/>
            </a:pPr>
            <a:r>
              <a:rPr lang="en-US" baseline="0" dirty="0" smtClean="0"/>
              <a:t>The goal is to compute </a:t>
            </a:r>
            <a:r>
              <a:rPr lang="en-US" baseline="0" dirty="0" err="1" smtClean="0"/>
              <a:t>G(x</a:t>
            </a:r>
            <a:r>
              <a:rPr lang="en-US" baseline="0" dirty="0" smtClean="0"/>
              <a:t>) such that it fits the real life function </a:t>
            </a:r>
            <a:r>
              <a:rPr lang="en-US" baseline="0" dirty="0" err="1" smtClean="0"/>
              <a:t>F(x</a:t>
            </a:r>
            <a:r>
              <a:rPr lang="en-US" baseline="0" dirty="0" smtClean="0"/>
              <a:t>) with near zero mean squared error on data that is unseen to the system. (i.e. out-of-sample prediction) </a:t>
            </a:r>
          </a:p>
        </p:txBody>
      </p:sp>
      <p:sp>
        <p:nvSpPr>
          <p:cNvPr id="4" name="Slide Number Placeholder 3"/>
          <p:cNvSpPr>
            <a:spLocks noGrp="1"/>
          </p:cNvSpPr>
          <p:nvPr>
            <p:ph type="sldNum" sz="quarter" idx="10"/>
          </p:nvPr>
        </p:nvSpPr>
        <p:spPr/>
        <p:txBody>
          <a:bodyPr/>
          <a:lstStyle/>
          <a:p>
            <a:fld id="{05BBCDFD-3D84-154B-9AF8-039FADB3A1B6}" type="slidenum">
              <a:rPr lang="en-US" smtClean="0"/>
              <a:pPr/>
              <a:t>29</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Start</a:t>
            </a:r>
            <a:r>
              <a:rPr lang="en-US" baseline="0" dirty="0" smtClean="0"/>
              <a:t> with 1000 </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30</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Depending upon the problem,</a:t>
            </a:r>
            <a:r>
              <a:rPr lang="en-US" baseline="0" dirty="0" smtClean="0"/>
              <a:t> H1 will be assigned in a variety of ways.</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31</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 “document” is a unit of analysis.  It can be any span of text; a paragraph; a sentence; a Tweet; etc.</a:t>
            </a:r>
          </a:p>
          <a:p>
            <a:r>
              <a:rPr lang="en-US" dirty="0" smtClean="0"/>
              <a:t>For</a:t>
            </a:r>
            <a:r>
              <a:rPr lang="en-US" baseline="0" dirty="0" smtClean="0"/>
              <a:t> “joy”, you can substitute “support for a policy position” or “intent to vote ‘Yes’ on a Bill”.</a:t>
            </a:r>
          </a:p>
          <a:p>
            <a:r>
              <a:rPr lang="en-US" baseline="0" dirty="0" smtClean="0"/>
              <a:t>Reasons that you might want to do this with a computer is that (a) it is very easy; (</a:t>
            </a:r>
            <a:r>
              <a:rPr lang="en-US" baseline="0" dirty="0" err="1" smtClean="0"/>
              <a:t>b</a:t>
            </a:r>
            <a:r>
              <a:rPr lang="en-US" baseline="0" dirty="0" smtClean="0"/>
              <a:t>) you want a repeatable method; and (</a:t>
            </a:r>
            <a:r>
              <a:rPr lang="en-US" baseline="0" dirty="0" err="1" smtClean="0"/>
              <a:t>c</a:t>
            </a:r>
            <a:r>
              <a:rPr lang="en-US" baseline="0" dirty="0" smtClean="0"/>
              <a:t>) you want to do the classification operation many times.</a:t>
            </a:r>
          </a:p>
          <a:p>
            <a:r>
              <a:rPr lang="en-US" baseline="0" dirty="0" smtClean="0"/>
              <a:t>I’ve chosen this because it is a semantically complicated problem with a diverse range of annotation reliability in humans.</a:t>
            </a:r>
          </a:p>
          <a:p>
            <a:endParaRPr lang="en-US" dirty="0" smtClean="0"/>
          </a:p>
          <a:p>
            <a:r>
              <a:rPr lang="en-US" dirty="0" smtClean="0"/>
              <a:t>If you have a project that wants to measure whether people are excited about a policy position, you could use this tool to gauge valence.  It is also a component of deception detection.  I'm sure political scientists can imagine how deception detection might be useful in politics.</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32</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Advantages:</a:t>
            </a:r>
            <a:r>
              <a:rPr lang="en-US" baseline="0" dirty="0" smtClean="0"/>
              <a:t> no human intervention to generate an estimate on our text.</a:t>
            </a:r>
          </a:p>
          <a:p>
            <a:r>
              <a:rPr lang="en-US" baseline="0" dirty="0" smtClean="0"/>
              <a:t>Known problems: may not work un-adjusted on our document sets.</a:t>
            </a:r>
          </a:p>
        </p:txBody>
      </p:sp>
      <p:sp>
        <p:nvSpPr>
          <p:cNvPr id="4" name="Slide Number Placeholder 3"/>
          <p:cNvSpPr>
            <a:spLocks noGrp="1"/>
          </p:cNvSpPr>
          <p:nvPr>
            <p:ph type="sldNum" sz="quarter" idx="10"/>
          </p:nvPr>
        </p:nvSpPr>
        <p:spPr/>
        <p:txBody>
          <a:bodyPr/>
          <a:lstStyle/>
          <a:p>
            <a:fld id="{05BBCDFD-3D84-154B-9AF8-039FADB3A1B6}" type="slidenum">
              <a:rPr lang="en-US" smtClean="0"/>
              <a:pPr/>
              <a:t>34</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Remember the rule from the previous slide.  If </a:t>
            </a:r>
            <a:r>
              <a:rPr lang="en-US" dirty="0" err="1" smtClean="0"/>
              <a:t>posemo</a:t>
            </a:r>
            <a:r>
              <a:rPr lang="en-US" dirty="0" smtClean="0"/>
              <a:t> &gt; 0, then predict class 1</a:t>
            </a:r>
            <a:r>
              <a:rPr lang="en-US" baseline="0" dirty="0" smtClean="0"/>
              <a:t> else predict class 0.</a:t>
            </a:r>
          </a:p>
          <a:p>
            <a:r>
              <a:rPr lang="en-US" baseline="0" dirty="0" smtClean="0"/>
              <a:t>Definition: “Affect”, “</a:t>
            </a:r>
            <a:r>
              <a:rPr lang="en-US" baseline="0" dirty="0" err="1" smtClean="0"/>
              <a:t>PosEmo</a:t>
            </a:r>
            <a:r>
              <a:rPr lang="en-US" baseline="0" dirty="0" smtClean="0"/>
              <a:t>”, “</a:t>
            </a:r>
            <a:r>
              <a:rPr lang="en-US" baseline="0" dirty="0" err="1" smtClean="0"/>
              <a:t>NegEmo</a:t>
            </a:r>
            <a:r>
              <a:rPr lang="en-US" baseline="0" dirty="0" smtClean="0"/>
              <a:t>” are referred to as “Features” in the computer science machine learning literature.</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35</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36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test set is (hopefully) a representative</a:t>
            </a:r>
            <a:r>
              <a:rPr lang="en-US" baseline="0" dirty="0" smtClean="0"/>
              <a:t> sample of cards in the deck</a:t>
            </a:r>
          </a:p>
          <a:p>
            <a:r>
              <a:rPr lang="en-US" baseline="0" dirty="0" smtClean="0"/>
              <a:t>The training set is (hopefully) a representative sample of cads in the deck.</a:t>
            </a:r>
          </a:p>
          <a:p>
            <a:endParaRPr lang="en-US" dirty="0" smtClean="0"/>
          </a:p>
          <a:p>
            <a:r>
              <a:rPr lang="en-US" dirty="0" smtClean="0"/>
              <a:t>5 cards of</a:t>
            </a:r>
            <a:r>
              <a:rPr lang="en-US" baseline="0" dirty="0" smtClean="0"/>
              <a:t> my 13 are diamonds.  4 are hearts.  2 are clubs and 2 are spades.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Diamonds are identifiable by red cards with no</a:t>
            </a:r>
            <a:r>
              <a:rPr lang="en-US" baseline="0" dirty="0" smtClean="0"/>
              <a:t> curved shape below the number.</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of the first examples was the </a:t>
            </a:r>
            <a:r>
              <a:rPr lang="en-US" dirty="0" err="1" smtClean="0"/>
              <a:t>Perceptron</a:t>
            </a:r>
            <a:r>
              <a:rPr lang="en-US" dirty="0" smtClean="0"/>
              <a:t>,</a:t>
            </a:r>
            <a:r>
              <a:rPr lang="en-US" baseline="0" dirty="0" smtClean="0"/>
              <a:t> invented at the Cornell Aeronautical Laboratory by Frank Rosenblatt.  This algorithm was demonstrated to the military by feeding it pictures of landscapes with or without tanks and the algorithm could identify the negative that contained a picture of the tank with low MSE.  More on that later.</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To simplify the problem for visualization, I’ve used additional mathematical analysis (which I will</a:t>
            </a:r>
            <a:r>
              <a:rPr lang="en-US" baseline="0" dirty="0" smtClean="0"/>
              <a:t> explain if asked … it is basically LSA of the original data set to condense to 3 dimensions).</a:t>
            </a:r>
            <a:endParaRPr lang="en-US" dirty="0" smtClean="0"/>
          </a:p>
        </p:txBody>
      </p:sp>
      <p:sp>
        <p:nvSpPr>
          <p:cNvPr id="4" name="Slide Number Placeholder 3"/>
          <p:cNvSpPr>
            <a:spLocks noGrp="1"/>
          </p:cNvSpPr>
          <p:nvPr>
            <p:ph type="sldNum" sz="quarter" idx="10"/>
          </p:nvPr>
        </p:nvSpPr>
        <p:spPr/>
        <p:txBody>
          <a:bodyPr/>
          <a:lstStyle/>
          <a:p>
            <a:fld id="{05BBCDFD-3D84-154B-9AF8-039FADB3A1B6}"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is the beginning</a:t>
            </a:r>
            <a:r>
              <a:rPr lang="en-US" baseline="0" dirty="0" smtClean="0"/>
              <a:t> of an </a:t>
            </a:r>
            <a:r>
              <a:rPr lang="en-US" dirty="0" smtClean="0"/>
              <a:t>animated sequence.  The blue circles</a:t>
            </a:r>
            <a:r>
              <a:rPr lang="en-US" baseline="0" dirty="0" smtClean="0"/>
              <a:t> represent Healthcare Category bills in the Policy Agenda Project.  The red squares represent all other bills.  My goal for this experiment is to construct a binary classifier that can distinguish Bills that are Healthcare and bills that are not about Healthcare.</a:t>
            </a:r>
            <a:r>
              <a:rPr lang="en-US" dirty="0" smtClean="0"/>
              <a:t>  I constructed</a:t>
            </a:r>
            <a:r>
              <a:rPr lang="en-US" baseline="0" dirty="0" smtClean="0"/>
              <a:t> this example by simplifying the 1000 dimension Congressional Bills problem into a 3 dimensional space (using Latent Semantic Analysis/Indexing) and then taking a 2D projection (looking down so that the separating </a:t>
            </a:r>
            <a:r>
              <a:rPr lang="en-US" baseline="0" dirty="0" err="1" smtClean="0"/>
              <a:t>hypterplane</a:t>
            </a:r>
            <a:r>
              <a:rPr lang="en-US" baseline="0" dirty="0" smtClean="0"/>
              <a:t> appears as a line).  The animation doesn’t have complete fidelity to the geometric model because I re-orient the display for each animation so that the dividing </a:t>
            </a:r>
            <a:r>
              <a:rPr lang="en-US" baseline="0" dirty="0" err="1" smtClean="0"/>
              <a:t>hyperplane</a:t>
            </a:r>
            <a:r>
              <a:rPr lang="en-US" baseline="0" dirty="0" smtClean="0"/>
              <a:t> always appears as a straight line and the points in space do not get shifted.  In this example, we are starting with 10 training examples and the goal is to build a function that predicts “Healthcare bills” or “Not Health Care Bills”.  What are some obvious ways to do that?  (Answers: on following two slides)</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Draw</a:t>
            </a:r>
            <a:r>
              <a:rPr lang="en-US" baseline="0" dirty="0" smtClean="0"/>
              <a:t> a plane (it appears as a line in the graph).  This plane is generated by the </a:t>
            </a:r>
            <a:r>
              <a:rPr lang="en-US" baseline="0" dirty="0" err="1" smtClean="0"/>
              <a:t>perceptron</a:t>
            </a:r>
            <a:r>
              <a:rPr lang="en-US" baseline="0" dirty="0" smtClean="0"/>
              <a:t> algorithm.  There are other ways to do this, but let’s just stick with planes for right now.  This plane divides the groups, but what do you think might be bad about this plane compared to other planes?  (It seems too close to the blue circles and far away from the red squares?)</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we’ve built the</a:t>
            </a:r>
            <a:r>
              <a:rPr lang="en-US" baseline="0" dirty="0" smtClean="0"/>
              <a:t> plane using a linear </a:t>
            </a:r>
            <a:r>
              <a:rPr lang="en-US" baseline="0" dirty="0" err="1" smtClean="0"/>
              <a:t>discriminant</a:t>
            </a:r>
            <a:r>
              <a:rPr lang="en-US" baseline="0" dirty="0" smtClean="0"/>
              <a:t> function (that essentially creates a perpendicular bisector between the median of the two group clusters)  This is the result of the LDA algorithm.</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F5E80B-B394-054D-B783-3F2BFDF35594}" type="datetimeFigureOut">
              <a:rPr lang="en-US" smtClean="0"/>
              <a:pPr/>
              <a:t>6/14/10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A8D6E-836E-9744-9597-A1CC10EF9EE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5E80B-B394-054D-B783-3F2BFDF35594}" type="datetimeFigureOut">
              <a:rPr lang="en-US" smtClean="0"/>
              <a:pPr/>
              <a:t>6/14/10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A8D6E-836E-9744-9597-A1CC10EF9E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5E80B-B394-054D-B783-3F2BFDF35594}" type="datetimeFigureOut">
              <a:rPr lang="en-US" smtClean="0"/>
              <a:pPr/>
              <a:t>6/14/10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A8D6E-836E-9744-9597-A1CC10EF9E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5E80B-B394-054D-B783-3F2BFDF35594}" type="datetimeFigureOut">
              <a:rPr lang="en-US" smtClean="0"/>
              <a:pPr/>
              <a:t>6/14/10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A8D6E-836E-9744-9597-A1CC10EF9E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F5E80B-B394-054D-B783-3F2BFDF35594}" type="datetimeFigureOut">
              <a:rPr lang="en-US" smtClean="0"/>
              <a:pPr/>
              <a:t>6/14/10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A8D6E-836E-9744-9597-A1CC10EF9EE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F5E80B-B394-054D-B783-3F2BFDF35594}" type="datetimeFigureOut">
              <a:rPr lang="en-US" smtClean="0"/>
              <a:pPr/>
              <a:t>6/14/10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AA8D6E-836E-9744-9597-A1CC10EF9E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F5E80B-B394-054D-B783-3F2BFDF35594}" type="datetimeFigureOut">
              <a:rPr lang="en-US" smtClean="0"/>
              <a:pPr/>
              <a:t>6/14/10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AA8D6E-836E-9744-9597-A1CC10EF9E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F5E80B-B394-054D-B783-3F2BFDF35594}" type="datetimeFigureOut">
              <a:rPr lang="en-US" smtClean="0"/>
              <a:pPr/>
              <a:t>6/14/10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AA8D6E-836E-9744-9597-A1CC10EF9E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5E80B-B394-054D-B783-3F2BFDF35594}" type="datetimeFigureOut">
              <a:rPr lang="en-US" smtClean="0"/>
              <a:pPr/>
              <a:t>6/14/10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AA8D6E-836E-9744-9597-A1CC10EF9E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5E80B-B394-054D-B783-3F2BFDF35594}" type="datetimeFigureOut">
              <a:rPr lang="en-US" smtClean="0"/>
              <a:pPr/>
              <a:t>6/14/10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AA8D6E-836E-9744-9597-A1CC10EF9E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5E80B-B394-054D-B783-3F2BFDF35594}" type="datetimeFigureOut">
              <a:rPr lang="en-US" smtClean="0"/>
              <a:pPr/>
              <a:t>6/14/10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AA8D6E-836E-9744-9597-A1CC10EF9EE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F5E80B-B394-054D-B783-3F2BFDF35594}" type="datetimeFigureOut">
              <a:rPr lang="en-US" smtClean="0"/>
              <a:pPr/>
              <a:t>6/14/10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AA8D6E-836E-9744-9597-A1CC10EF9E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soi.city.ac.uk/~ser/idfpapers/ksj_orig.pdf" TargetMode="Externa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Applied Supervised Learning </a:t>
            </a:r>
            <a:r>
              <a:rPr lang="en-US" dirty="0" err="1" smtClean="0"/>
              <a:t>w</a:t>
            </a:r>
            <a:r>
              <a:rPr lang="en-US" dirty="0" smtClean="0"/>
              <a:t>/NLP</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Stephen Purpura</a:t>
            </a:r>
          </a:p>
          <a:p>
            <a:r>
              <a:rPr lang="en-US" dirty="0" smtClean="0"/>
              <a:t>Cornell University</a:t>
            </a:r>
          </a:p>
          <a:p>
            <a:r>
              <a:rPr lang="en-US" dirty="0" smtClean="0"/>
              <a:t>Department of Information Science</a:t>
            </a:r>
          </a:p>
          <a:p>
            <a:r>
              <a:rPr lang="en-US" dirty="0" smtClean="0"/>
              <a:t>Talk at the Tools for Text Workshop</a:t>
            </a:r>
          </a:p>
          <a:p>
            <a:r>
              <a:rPr lang="en-US" dirty="0" smtClean="0"/>
              <a:t>June 2010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Policy Agenda Project – Classifying Bills</a:t>
            </a:r>
            <a:endParaRPr lang="en-US" dirty="0"/>
          </a:p>
        </p:txBody>
      </p:sp>
      <p:sp>
        <p:nvSpPr>
          <p:cNvPr id="3" name="Content Placeholder 2"/>
          <p:cNvSpPr>
            <a:spLocks noGrp="1"/>
          </p:cNvSpPr>
          <p:nvPr>
            <p:ph idx="1"/>
          </p:nvPr>
        </p:nvSpPr>
        <p:spPr/>
        <p:txBody>
          <a:bodyPr/>
          <a:lstStyle/>
          <a:p>
            <a:r>
              <a:rPr lang="en-US" dirty="0" smtClean="0"/>
              <a:t>Graphical Example</a:t>
            </a:r>
          </a:p>
          <a:p>
            <a:r>
              <a:rPr lang="en-US" dirty="0" smtClean="0"/>
              <a:t>Based on </a:t>
            </a:r>
            <a:r>
              <a:rPr lang="en-US" dirty="0" err="1" smtClean="0"/>
              <a:t>Hillard</a:t>
            </a:r>
            <a:r>
              <a:rPr lang="en-US" dirty="0" smtClean="0"/>
              <a:t> et al (2008)</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Oval 3"/>
          <p:cNvSpPr/>
          <p:nvPr/>
        </p:nvSpPr>
        <p:spPr>
          <a:xfrm>
            <a:off x="4732421" y="5213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x2</a:t>
            </a:r>
            <a:endParaRPr lang="en-US" sz="1200" dirty="0"/>
          </a:p>
        </p:txBody>
      </p:sp>
      <p:sp>
        <p:nvSpPr>
          <p:cNvPr id="6" name="Oval 5"/>
          <p:cNvSpPr/>
          <p:nvPr/>
        </p:nvSpPr>
        <p:spPr>
          <a:xfrm>
            <a:off x="5673558" y="2064084"/>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x4</a:t>
            </a:r>
            <a:endParaRPr lang="en-US" sz="1200" dirty="0"/>
          </a:p>
        </p:txBody>
      </p:sp>
      <p:sp>
        <p:nvSpPr>
          <p:cNvPr id="7" name="Oval 6"/>
          <p:cNvSpPr/>
          <p:nvPr/>
        </p:nvSpPr>
        <p:spPr>
          <a:xfrm>
            <a:off x="7424822" y="962526"/>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x3</a:t>
            </a:r>
            <a:endParaRPr lang="en-US" sz="1200" dirty="0"/>
          </a:p>
        </p:txBody>
      </p:sp>
      <p:sp>
        <p:nvSpPr>
          <p:cNvPr id="8" name="Oval 7"/>
          <p:cNvSpPr/>
          <p:nvPr/>
        </p:nvSpPr>
        <p:spPr>
          <a:xfrm>
            <a:off x="2598822" y="6737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a:t>
            </a:r>
            <a:endParaRPr lang="en-US" sz="1200" dirty="0"/>
          </a:p>
        </p:txBody>
      </p:sp>
      <p:sp>
        <p:nvSpPr>
          <p:cNvPr id="9" name="Oval 8"/>
          <p:cNvSpPr/>
          <p:nvPr/>
        </p:nvSpPr>
        <p:spPr>
          <a:xfrm>
            <a:off x="7424822" y="389555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x5</a:t>
            </a:r>
            <a:endParaRPr lang="en-US" sz="1200" dirty="0"/>
          </a:p>
        </p:txBody>
      </p:sp>
      <p:sp>
        <p:nvSpPr>
          <p:cNvPr id="10" name="Rectangle 9"/>
          <p:cNvSpPr/>
          <p:nvPr/>
        </p:nvSpPr>
        <p:spPr>
          <a:xfrm>
            <a:off x="695158" y="2064084"/>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x6</a:t>
            </a:r>
            <a:endParaRPr lang="en-US" dirty="0"/>
          </a:p>
        </p:txBody>
      </p:sp>
      <p:sp>
        <p:nvSpPr>
          <p:cNvPr id="11" name="Rectangle 10"/>
          <p:cNvSpPr/>
          <p:nvPr/>
        </p:nvSpPr>
        <p:spPr>
          <a:xfrm>
            <a:off x="1582821" y="4871453"/>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x8</a:t>
            </a:r>
            <a:endParaRPr lang="en-US" dirty="0"/>
          </a:p>
        </p:txBody>
      </p:sp>
      <p:sp>
        <p:nvSpPr>
          <p:cNvPr id="12" name="Rectangle 11"/>
          <p:cNvSpPr/>
          <p:nvPr/>
        </p:nvSpPr>
        <p:spPr>
          <a:xfrm>
            <a:off x="695158"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x9</a:t>
            </a:r>
            <a:endParaRPr lang="en-US" dirty="0"/>
          </a:p>
        </p:txBody>
      </p:sp>
      <p:sp>
        <p:nvSpPr>
          <p:cNvPr id="13" name="Rectangle 12"/>
          <p:cNvSpPr/>
          <p:nvPr/>
        </p:nvSpPr>
        <p:spPr>
          <a:xfrm>
            <a:off x="606926" y="3674979"/>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x7</a:t>
            </a:r>
            <a:endParaRPr lang="en-US" dirty="0"/>
          </a:p>
        </p:txBody>
      </p:sp>
      <p:sp>
        <p:nvSpPr>
          <p:cNvPr id="14" name="Rectangle 13"/>
          <p:cNvSpPr/>
          <p:nvPr/>
        </p:nvSpPr>
        <p:spPr>
          <a:xfrm>
            <a:off x="2358190"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x10</a:t>
            </a:r>
            <a:endParaRPr lang="en-US"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Oval 3"/>
          <p:cNvSpPr/>
          <p:nvPr/>
        </p:nvSpPr>
        <p:spPr>
          <a:xfrm>
            <a:off x="4732421" y="5213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x2</a:t>
            </a:r>
            <a:endParaRPr lang="en-US" sz="1200" dirty="0"/>
          </a:p>
        </p:txBody>
      </p:sp>
      <p:sp>
        <p:nvSpPr>
          <p:cNvPr id="6" name="Oval 5"/>
          <p:cNvSpPr/>
          <p:nvPr/>
        </p:nvSpPr>
        <p:spPr>
          <a:xfrm>
            <a:off x="5673558" y="2064084"/>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x4</a:t>
            </a:r>
            <a:endParaRPr lang="en-US" sz="1200" dirty="0"/>
          </a:p>
        </p:txBody>
      </p:sp>
      <p:sp>
        <p:nvSpPr>
          <p:cNvPr id="7" name="Oval 6"/>
          <p:cNvSpPr/>
          <p:nvPr/>
        </p:nvSpPr>
        <p:spPr>
          <a:xfrm>
            <a:off x="7424822" y="962526"/>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x3</a:t>
            </a:r>
            <a:endParaRPr lang="en-US" sz="1200" dirty="0"/>
          </a:p>
        </p:txBody>
      </p:sp>
      <p:sp>
        <p:nvSpPr>
          <p:cNvPr id="8" name="Oval 7"/>
          <p:cNvSpPr/>
          <p:nvPr/>
        </p:nvSpPr>
        <p:spPr>
          <a:xfrm>
            <a:off x="2598822" y="6737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a:t>
            </a:r>
            <a:endParaRPr lang="en-US" sz="1200" dirty="0"/>
          </a:p>
        </p:txBody>
      </p:sp>
      <p:sp>
        <p:nvSpPr>
          <p:cNvPr id="9" name="Oval 8"/>
          <p:cNvSpPr/>
          <p:nvPr/>
        </p:nvSpPr>
        <p:spPr>
          <a:xfrm>
            <a:off x="7424822" y="389555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x5</a:t>
            </a:r>
            <a:endParaRPr lang="en-US" sz="1200" dirty="0"/>
          </a:p>
        </p:txBody>
      </p:sp>
      <p:sp>
        <p:nvSpPr>
          <p:cNvPr id="10" name="Rectangle 9"/>
          <p:cNvSpPr/>
          <p:nvPr/>
        </p:nvSpPr>
        <p:spPr>
          <a:xfrm>
            <a:off x="695158" y="2064084"/>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x6</a:t>
            </a:r>
            <a:endParaRPr lang="en-US" dirty="0"/>
          </a:p>
        </p:txBody>
      </p:sp>
      <p:sp>
        <p:nvSpPr>
          <p:cNvPr id="11" name="Rectangle 10"/>
          <p:cNvSpPr/>
          <p:nvPr/>
        </p:nvSpPr>
        <p:spPr>
          <a:xfrm>
            <a:off x="1582821" y="4871453"/>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x8</a:t>
            </a:r>
            <a:endParaRPr lang="en-US" dirty="0"/>
          </a:p>
        </p:txBody>
      </p:sp>
      <p:sp>
        <p:nvSpPr>
          <p:cNvPr id="12" name="Rectangle 11"/>
          <p:cNvSpPr/>
          <p:nvPr/>
        </p:nvSpPr>
        <p:spPr>
          <a:xfrm>
            <a:off x="695158"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x9</a:t>
            </a:r>
            <a:endParaRPr lang="en-US" dirty="0"/>
          </a:p>
        </p:txBody>
      </p:sp>
      <p:sp>
        <p:nvSpPr>
          <p:cNvPr id="13" name="Rectangle 12"/>
          <p:cNvSpPr/>
          <p:nvPr/>
        </p:nvSpPr>
        <p:spPr>
          <a:xfrm>
            <a:off x="606926" y="3674979"/>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x7</a:t>
            </a:r>
            <a:endParaRPr lang="en-US" dirty="0"/>
          </a:p>
        </p:txBody>
      </p:sp>
      <p:sp>
        <p:nvSpPr>
          <p:cNvPr id="14" name="Rectangle 13"/>
          <p:cNvSpPr/>
          <p:nvPr/>
        </p:nvSpPr>
        <p:spPr>
          <a:xfrm>
            <a:off x="2358190"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x10</a:t>
            </a:r>
            <a:endParaRPr lang="en-US" sz="1200" dirty="0"/>
          </a:p>
        </p:txBody>
      </p:sp>
      <p:cxnSp>
        <p:nvCxnSpPr>
          <p:cNvPr id="16" name="Straight Connector 15"/>
          <p:cNvCxnSpPr/>
          <p:nvPr/>
        </p:nvCxnSpPr>
        <p:spPr>
          <a:xfrm rot="16200000" flipH="1">
            <a:off x="-335547" y="3215104"/>
            <a:ext cx="6122736" cy="735263"/>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Oval 3"/>
          <p:cNvSpPr/>
          <p:nvPr/>
        </p:nvSpPr>
        <p:spPr>
          <a:xfrm>
            <a:off x="4732421" y="5213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x2</a:t>
            </a:r>
            <a:endParaRPr lang="en-US" sz="1200" dirty="0"/>
          </a:p>
        </p:txBody>
      </p:sp>
      <p:sp>
        <p:nvSpPr>
          <p:cNvPr id="6" name="Oval 5"/>
          <p:cNvSpPr/>
          <p:nvPr/>
        </p:nvSpPr>
        <p:spPr>
          <a:xfrm>
            <a:off x="5673558" y="2064084"/>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x4</a:t>
            </a:r>
            <a:endParaRPr lang="en-US" sz="1200" dirty="0"/>
          </a:p>
        </p:txBody>
      </p:sp>
      <p:sp>
        <p:nvSpPr>
          <p:cNvPr id="7" name="Oval 6"/>
          <p:cNvSpPr/>
          <p:nvPr/>
        </p:nvSpPr>
        <p:spPr>
          <a:xfrm>
            <a:off x="7424822" y="962526"/>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x3</a:t>
            </a:r>
            <a:endParaRPr lang="en-US" sz="1200" dirty="0"/>
          </a:p>
        </p:txBody>
      </p:sp>
      <p:sp>
        <p:nvSpPr>
          <p:cNvPr id="8" name="Oval 7"/>
          <p:cNvSpPr/>
          <p:nvPr/>
        </p:nvSpPr>
        <p:spPr>
          <a:xfrm>
            <a:off x="2598822" y="6737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a:t>
            </a:r>
            <a:endParaRPr lang="en-US" sz="1200" dirty="0"/>
          </a:p>
        </p:txBody>
      </p:sp>
      <p:sp>
        <p:nvSpPr>
          <p:cNvPr id="9" name="Oval 8"/>
          <p:cNvSpPr/>
          <p:nvPr/>
        </p:nvSpPr>
        <p:spPr>
          <a:xfrm>
            <a:off x="7424822" y="389555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x5</a:t>
            </a:r>
            <a:endParaRPr lang="en-US" sz="1200" dirty="0"/>
          </a:p>
        </p:txBody>
      </p:sp>
      <p:sp>
        <p:nvSpPr>
          <p:cNvPr id="10" name="Rectangle 9"/>
          <p:cNvSpPr/>
          <p:nvPr/>
        </p:nvSpPr>
        <p:spPr>
          <a:xfrm>
            <a:off x="695158" y="2064084"/>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x6</a:t>
            </a:r>
            <a:endParaRPr lang="en-US" dirty="0"/>
          </a:p>
        </p:txBody>
      </p:sp>
      <p:sp>
        <p:nvSpPr>
          <p:cNvPr id="11" name="Rectangle 10"/>
          <p:cNvSpPr/>
          <p:nvPr/>
        </p:nvSpPr>
        <p:spPr>
          <a:xfrm>
            <a:off x="1582821" y="4871453"/>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x8</a:t>
            </a:r>
            <a:endParaRPr lang="en-US" dirty="0"/>
          </a:p>
        </p:txBody>
      </p:sp>
      <p:sp>
        <p:nvSpPr>
          <p:cNvPr id="12" name="Rectangle 11"/>
          <p:cNvSpPr/>
          <p:nvPr/>
        </p:nvSpPr>
        <p:spPr>
          <a:xfrm>
            <a:off x="695158"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x9</a:t>
            </a:r>
            <a:endParaRPr lang="en-US" dirty="0"/>
          </a:p>
        </p:txBody>
      </p:sp>
      <p:sp>
        <p:nvSpPr>
          <p:cNvPr id="13" name="Rectangle 12"/>
          <p:cNvSpPr/>
          <p:nvPr/>
        </p:nvSpPr>
        <p:spPr>
          <a:xfrm>
            <a:off x="606926" y="3674979"/>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x7</a:t>
            </a:r>
            <a:endParaRPr lang="en-US" dirty="0"/>
          </a:p>
        </p:txBody>
      </p:sp>
      <p:sp>
        <p:nvSpPr>
          <p:cNvPr id="14" name="Rectangle 13"/>
          <p:cNvSpPr/>
          <p:nvPr/>
        </p:nvSpPr>
        <p:spPr>
          <a:xfrm>
            <a:off x="2358190"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x10</a:t>
            </a:r>
            <a:endParaRPr lang="en-US" sz="1200" dirty="0"/>
          </a:p>
        </p:txBody>
      </p:sp>
      <p:cxnSp>
        <p:nvCxnSpPr>
          <p:cNvPr id="16" name="Straight Connector 15"/>
          <p:cNvCxnSpPr/>
          <p:nvPr/>
        </p:nvCxnSpPr>
        <p:spPr>
          <a:xfrm rot="16200000" flipH="1">
            <a:off x="915737" y="934452"/>
            <a:ext cx="5801898" cy="5280528"/>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Oval 3"/>
          <p:cNvSpPr/>
          <p:nvPr/>
        </p:nvSpPr>
        <p:spPr>
          <a:xfrm>
            <a:off x="4732421" y="5213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x2</a:t>
            </a:r>
            <a:endParaRPr lang="en-US" sz="1200" dirty="0"/>
          </a:p>
        </p:txBody>
      </p:sp>
      <p:sp>
        <p:nvSpPr>
          <p:cNvPr id="6" name="Oval 5"/>
          <p:cNvSpPr/>
          <p:nvPr/>
        </p:nvSpPr>
        <p:spPr>
          <a:xfrm>
            <a:off x="5673558" y="2064084"/>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x4</a:t>
            </a:r>
            <a:endParaRPr lang="en-US" sz="1200" dirty="0"/>
          </a:p>
        </p:txBody>
      </p:sp>
      <p:sp>
        <p:nvSpPr>
          <p:cNvPr id="7" name="Oval 6"/>
          <p:cNvSpPr/>
          <p:nvPr/>
        </p:nvSpPr>
        <p:spPr>
          <a:xfrm>
            <a:off x="7424822" y="962526"/>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x3</a:t>
            </a:r>
            <a:endParaRPr lang="en-US" sz="1200" dirty="0"/>
          </a:p>
        </p:txBody>
      </p:sp>
      <p:sp>
        <p:nvSpPr>
          <p:cNvPr id="8" name="Oval 7"/>
          <p:cNvSpPr/>
          <p:nvPr/>
        </p:nvSpPr>
        <p:spPr>
          <a:xfrm>
            <a:off x="2598822" y="6737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a:t>
            </a:r>
            <a:endParaRPr lang="en-US" sz="1200" dirty="0"/>
          </a:p>
        </p:txBody>
      </p:sp>
      <p:sp>
        <p:nvSpPr>
          <p:cNvPr id="9" name="Oval 8"/>
          <p:cNvSpPr/>
          <p:nvPr/>
        </p:nvSpPr>
        <p:spPr>
          <a:xfrm>
            <a:off x="7424822" y="389555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x5</a:t>
            </a:r>
            <a:endParaRPr lang="en-US" sz="1200" dirty="0"/>
          </a:p>
        </p:txBody>
      </p:sp>
      <p:sp>
        <p:nvSpPr>
          <p:cNvPr id="10" name="Rectangle 9"/>
          <p:cNvSpPr/>
          <p:nvPr/>
        </p:nvSpPr>
        <p:spPr>
          <a:xfrm>
            <a:off x="695158" y="2064084"/>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x6</a:t>
            </a:r>
            <a:endParaRPr lang="en-US" dirty="0"/>
          </a:p>
        </p:txBody>
      </p:sp>
      <p:sp>
        <p:nvSpPr>
          <p:cNvPr id="11" name="Rectangle 10"/>
          <p:cNvSpPr/>
          <p:nvPr/>
        </p:nvSpPr>
        <p:spPr>
          <a:xfrm>
            <a:off x="1582821" y="4871453"/>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x8</a:t>
            </a:r>
            <a:endParaRPr lang="en-US" dirty="0"/>
          </a:p>
        </p:txBody>
      </p:sp>
      <p:sp>
        <p:nvSpPr>
          <p:cNvPr id="12" name="Rectangle 11"/>
          <p:cNvSpPr/>
          <p:nvPr/>
        </p:nvSpPr>
        <p:spPr>
          <a:xfrm>
            <a:off x="695158"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x9</a:t>
            </a:r>
            <a:endParaRPr lang="en-US" dirty="0"/>
          </a:p>
        </p:txBody>
      </p:sp>
      <p:sp>
        <p:nvSpPr>
          <p:cNvPr id="13" name="Rectangle 12"/>
          <p:cNvSpPr/>
          <p:nvPr/>
        </p:nvSpPr>
        <p:spPr>
          <a:xfrm>
            <a:off x="606926" y="3674979"/>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x7</a:t>
            </a:r>
            <a:endParaRPr lang="en-US" dirty="0"/>
          </a:p>
        </p:txBody>
      </p:sp>
      <p:sp>
        <p:nvSpPr>
          <p:cNvPr id="14" name="Rectangle 13"/>
          <p:cNvSpPr/>
          <p:nvPr/>
        </p:nvSpPr>
        <p:spPr>
          <a:xfrm>
            <a:off x="2358190"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x10</a:t>
            </a:r>
            <a:endParaRPr lang="en-US" sz="1200" dirty="0"/>
          </a:p>
        </p:txBody>
      </p:sp>
      <p:cxnSp>
        <p:nvCxnSpPr>
          <p:cNvPr id="16" name="Straight Connector 15"/>
          <p:cNvCxnSpPr/>
          <p:nvPr/>
        </p:nvCxnSpPr>
        <p:spPr>
          <a:xfrm rot="16200000" flipH="1">
            <a:off x="915737" y="934452"/>
            <a:ext cx="5801898" cy="528052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H="1">
            <a:off x="715878" y="1382295"/>
            <a:ext cx="5944938" cy="4585368"/>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4491789" y="3302000"/>
            <a:ext cx="2192422" cy="1403684"/>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rot="19777863">
            <a:off x="4732421" y="3653215"/>
            <a:ext cx="993594" cy="369332"/>
          </a:xfrm>
          <a:prstGeom prst="rect">
            <a:avLst/>
          </a:prstGeom>
          <a:noFill/>
        </p:spPr>
        <p:txBody>
          <a:bodyPr wrap="none" rtlCol="0">
            <a:spAutoFit/>
          </a:bodyPr>
          <a:lstStyle/>
          <a:p>
            <a:r>
              <a:rPr lang="en-US" dirty="0" err="1" smtClean="0"/>
              <a:t>w</a:t>
            </a:r>
            <a:r>
              <a:rPr lang="en-US" dirty="0" smtClean="0"/>
              <a:t> vector</a:t>
            </a:r>
            <a:endParaRPr lang="en-US" dirty="0"/>
          </a:p>
        </p:txBody>
      </p:sp>
      <p:sp>
        <p:nvSpPr>
          <p:cNvPr id="23" name="TextBox 22"/>
          <p:cNvSpPr txBox="1"/>
          <p:nvPr/>
        </p:nvSpPr>
        <p:spPr>
          <a:xfrm>
            <a:off x="4170947" y="1644316"/>
            <a:ext cx="1371890" cy="369332"/>
          </a:xfrm>
          <a:prstGeom prst="rect">
            <a:avLst/>
          </a:prstGeom>
          <a:noFill/>
        </p:spPr>
        <p:txBody>
          <a:bodyPr wrap="none" rtlCol="0">
            <a:spAutoFit/>
          </a:bodyPr>
          <a:lstStyle/>
          <a:p>
            <a:r>
              <a:rPr lang="en-US" dirty="0" err="1" smtClean="0"/>
              <a:t>w</a:t>
            </a:r>
            <a:r>
              <a:rPr lang="en-US" dirty="0" smtClean="0"/>
              <a:t> </a:t>
            </a:r>
            <a:r>
              <a:rPr lang="en-US" dirty="0" err="1" smtClean="0">
                <a:latin typeface="Wingdings"/>
                <a:ea typeface="Wingdings"/>
                <a:cs typeface="Wingdings"/>
              </a:rPr>
              <a:t></a:t>
            </a:r>
            <a:r>
              <a:rPr lang="en-US" dirty="0" smtClean="0"/>
              <a:t> x</a:t>
            </a:r>
            <a:r>
              <a:rPr lang="en-US" baseline="-25000" dirty="0" smtClean="0"/>
              <a:t>i</a:t>
            </a:r>
            <a:r>
              <a:rPr lang="en-US" dirty="0" smtClean="0"/>
              <a:t> – </a:t>
            </a:r>
            <a:r>
              <a:rPr lang="en-US" dirty="0" err="1" smtClean="0"/>
              <a:t>b</a:t>
            </a:r>
            <a:r>
              <a:rPr lang="en-US" dirty="0" smtClean="0"/>
              <a:t> &gt; 1</a:t>
            </a:r>
            <a:endParaRPr lang="en-US" dirty="0"/>
          </a:p>
        </p:txBody>
      </p:sp>
      <p:sp>
        <p:nvSpPr>
          <p:cNvPr id="24" name="TextBox 23"/>
          <p:cNvSpPr txBox="1"/>
          <p:nvPr/>
        </p:nvSpPr>
        <p:spPr>
          <a:xfrm>
            <a:off x="1088189" y="4248373"/>
            <a:ext cx="1498352" cy="369332"/>
          </a:xfrm>
          <a:prstGeom prst="rect">
            <a:avLst/>
          </a:prstGeom>
          <a:noFill/>
        </p:spPr>
        <p:txBody>
          <a:bodyPr wrap="none" rtlCol="0">
            <a:spAutoFit/>
          </a:bodyPr>
          <a:lstStyle/>
          <a:p>
            <a:r>
              <a:rPr lang="en-US" dirty="0" err="1" smtClean="0"/>
              <a:t>w</a:t>
            </a:r>
            <a:r>
              <a:rPr lang="en-US" dirty="0" smtClean="0"/>
              <a:t> </a:t>
            </a:r>
            <a:r>
              <a:rPr lang="en-US" dirty="0" err="1" smtClean="0">
                <a:latin typeface="Wingdings"/>
                <a:ea typeface="Wingdings"/>
                <a:cs typeface="Wingdings"/>
              </a:rPr>
              <a:t></a:t>
            </a:r>
            <a:r>
              <a:rPr lang="en-US" dirty="0" smtClean="0"/>
              <a:t> x</a:t>
            </a:r>
            <a:r>
              <a:rPr lang="en-US" baseline="-25000" dirty="0" smtClean="0"/>
              <a:t>i</a:t>
            </a:r>
            <a:r>
              <a:rPr lang="en-US" dirty="0" smtClean="0"/>
              <a:t> – </a:t>
            </a:r>
            <a:r>
              <a:rPr lang="en-US" dirty="0" err="1" smtClean="0"/>
              <a:t>b</a:t>
            </a:r>
            <a:r>
              <a:rPr lang="en-US" dirty="0" smtClean="0"/>
              <a:t> &lt; -1</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Oval 3"/>
          <p:cNvSpPr/>
          <p:nvPr/>
        </p:nvSpPr>
        <p:spPr>
          <a:xfrm>
            <a:off x="4732421" y="5213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x2</a:t>
            </a:r>
            <a:endParaRPr lang="en-US" sz="1200" dirty="0"/>
          </a:p>
        </p:txBody>
      </p:sp>
      <p:sp>
        <p:nvSpPr>
          <p:cNvPr id="6" name="Oval 5"/>
          <p:cNvSpPr/>
          <p:nvPr/>
        </p:nvSpPr>
        <p:spPr>
          <a:xfrm>
            <a:off x="5673558" y="2064084"/>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x4</a:t>
            </a:r>
            <a:endParaRPr lang="en-US" sz="1200" dirty="0"/>
          </a:p>
        </p:txBody>
      </p:sp>
      <p:sp>
        <p:nvSpPr>
          <p:cNvPr id="7" name="Oval 6"/>
          <p:cNvSpPr/>
          <p:nvPr/>
        </p:nvSpPr>
        <p:spPr>
          <a:xfrm>
            <a:off x="7424822" y="962526"/>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x3</a:t>
            </a:r>
            <a:endParaRPr lang="en-US" sz="1200" dirty="0"/>
          </a:p>
        </p:txBody>
      </p:sp>
      <p:sp>
        <p:nvSpPr>
          <p:cNvPr id="8" name="Oval 7"/>
          <p:cNvSpPr/>
          <p:nvPr/>
        </p:nvSpPr>
        <p:spPr>
          <a:xfrm>
            <a:off x="2598822" y="6737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a:t>
            </a:r>
            <a:endParaRPr lang="en-US" sz="1200" dirty="0"/>
          </a:p>
        </p:txBody>
      </p:sp>
      <p:sp>
        <p:nvSpPr>
          <p:cNvPr id="9" name="Oval 8"/>
          <p:cNvSpPr/>
          <p:nvPr/>
        </p:nvSpPr>
        <p:spPr>
          <a:xfrm>
            <a:off x="7424822" y="389555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x5</a:t>
            </a:r>
            <a:endParaRPr lang="en-US" sz="1200" dirty="0"/>
          </a:p>
        </p:txBody>
      </p:sp>
      <p:sp>
        <p:nvSpPr>
          <p:cNvPr id="10" name="Rectangle 9"/>
          <p:cNvSpPr/>
          <p:nvPr/>
        </p:nvSpPr>
        <p:spPr>
          <a:xfrm>
            <a:off x="695158" y="2064084"/>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x6</a:t>
            </a:r>
            <a:endParaRPr lang="en-US" dirty="0"/>
          </a:p>
        </p:txBody>
      </p:sp>
      <p:sp>
        <p:nvSpPr>
          <p:cNvPr id="11" name="Rectangle 10"/>
          <p:cNvSpPr/>
          <p:nvPr/>
        </p:nvSpPr>
        <p:spPr>
          <a:xfrm>
            <a:off x="1582821" y="4871453"/>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x8</a:t>
            </a:r>
            <a:endParaRPr lang="en-US" dirty="0"/>
          </a:p>
        </p:txBody>
      </p:sp>
      <p:sp>
        <p:nvSpPr>
          <p:cNvPr id="12" name="Rectangle 11"/>
          <p:cNvSpPr/>
          <p:nvPr/>
        </p:nvSpPr>
        <p:spPr>
          <a:xfrm>
            <a:off x="695158"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x9</a:t>
            </a:r>
            <a:endParaRPr lang="en-US" dirty="0"/>
          </a:p>
        </p:txBody>
      </p:sp>
      <p:sp>
        <p:nvSpPr>
          <p:cNvPr id="13" name="Rectangle 12"/>
          <p:cNvSpPr/>
          <p:nvPr/>
        </p:nvSpPr>
        <p:spPr>
          <a:xfrm>
            <a:off x="606926" y="3674979"/>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x7</a:t>
            </a:r>
            <a:endParaRPr lang="en-US" dirty="0"/>
          </a:p>
        </p:txBody>
      </p:sp>
      <p:sp>
        <p:nvSpPr>
          <p:cNvPr id="14" name="Rectangle 13"/>
          <p:cNvSpPr/>
          <p:nvPr/>
        </p:nvSpPr>
        <p:spPr>
          <a:xfrm>
            <a:off x="2358190"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x10</a:t>
            </a:r>
            <a:endParaRPr lang="en-US" sz="1200" dirty="0"/>
          </a:p>
        </p:txBody>
      </p:sp>
      <p:cxnSp>
        <p:nvCxnSpPr>
          <p:cNvPr id="16" name="Straight Connector 15"/>
          <p:cNvCxnSpPr/>
          <p:nvPr/>
        </p:nvCxnSpPr>
        <p:spPr>
          <a:xfrm rot="16200000" flipH="1">
            <a:off x="524041" y="1326149"/>
            <a:ext cx="5801898" cy="4497135"/>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H="1">
            <a:off x="301790" y="1548397"/>
            <a:ext cx="5973684" cy="4224425"/>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sp>
        <p:nvSpPr>
          <p:cNvPr id="25" name="Oval 24"/>
          <p:cNvSpPr/>
          <p:nvPr/>
        </p:nvSpPr>
        <p:spPr>
          <a:xfrm>
            <a:off x="6930191" y="5312611"/>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12</a:t>
            </a:r>
            <a:endParaRPr lang="en-US" sz="1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Oval 3"/>
          <p:cNvSpPr/>
          <p:nvPr/>
        </p:nvSpPr>
        <p:spPr>
          <a:xfrm>
            <a:off x="4732421" y="5213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x2</a:t>
            </a:r>
            <a:endParaRPr lang="en-US" sz="1200" dirty="0"/>
          </a:p>
        </p:txBody>
      </p:sp>
      <p:sp>
        <p:nvSpPr>
          <p:cNvPr id="6" name="Oval 5"/>
          <p:cNvSpPr/>
          <p:nvPr/>
        </p:nvSpPr>
        <p:spPr>
          <a:xfrm>
            <a:off x="5673558" y="2064084"/>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x4</a:t>
            </a:r>
            <a:endParaRPr lang="en-US" sz="1200" dirty="0"/>
          </a:p>
        </p:txBody>
      </p:sp>
      <p:sp>
        <p:nvSpPr>
          <p:cNvPr id="7" name="Oval 6"/>
          <p:cNvSpPr/>
          <p:nvPr/>
        </p:nvSpPr>
        <p:spPr>
          <a:xfrm>
            <a:off x="7424822" y="962526"/>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x3</a:t>
            </a:r>
            <a:endParaRPr lang="en-US" sz="1200" dirty="0"/>
          </a:p>
        </p:txBody>
      </p:sp>
      <p:sp>
        <p:nvSpPr>
          <p:cNvPr id="8" name="Oval 7"/>
          <p:cNvSpPr/>
          <p:nvPr/>
        </p:nvSpPr>
        <p:spPr>
          <a:xfrm>
            <a:off x="2598822" y="6737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a:t>
            </a:r>
            <a:endParaRPr lang="en-US" sz="1200" dirty="0"/>
          </a:p>
        </p:txBody>
      </p:sp>
      <p:sp>
        <p:nvSpPr>
          <p:cNvPr id="9" name="Oval 8"/>
          <p:cNvSpPr/>
          <p:nvPr/>
        </p:nvSpPr>
        <p:spPr>
          <a:xfrm>
            <a:off x="7424822" y="389555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x5</a:t>
            </a:r>
            <a:endParaRPr lang="en-US" sz="1200" dirty="0"/>
          </a:p>
        </p:txBody>
      </p:sp>
      <p:sp>
        <p:nvSpPr>
          <p:cNvPr id="10" name="Rectangle 9"/>
          <p:cNvSpPr/>
          <p:nvPr/>
        </p:nvSpPr>
        <p:spPr>
          <a:xfrm>
            <a:off x="695158" y="2064084"/>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x6</a:t>
            </a:r>
            <a:endParaRPr lang="en-US" dirty="0"/>
          </a:p>
        </p:txBody>
      </p:sp>
      <p:sp>
        <p:nvSpPr>
          <p:cNvPr id="11" name="Rectangle 10"/>
          <p:cNvSpPr/>
          <p:nvPr/>
        </p:nvSpPr>
        <p:spPr>
          <a:xfrm>
            <a:off x="1582821" y="4871453"/>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x8</a:t>
            </a:r>
            <a:endParaRPr lang="en-US" dirty="0"/>
          </a:p>
        </p:txBody>
      </p:sp>
      <p:sp>
        <p:nvSpPr>
          <p:cNvPr id="12" name="Rectangle 11"/>
          <p:cNvSpPr/>
          <p:nvPr/>
        </p:nvSpPr>
        <p:spPr>
          <a:xfrm>
            <a:off x="695158"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x9</a:t>
            </a:r>
            <a:endParaRPr lang="en-US" dirty="0"/>
          </a:p>
        </p:txBody>
      </p:sp>
      <p:sp>
        <p:nvSpPr>
          <p:cNvPr id="13" name="Rectangle 12"/>
          <p:cNvSpPr/>
          <p:nvPr/>
        </p:nvSpPr>
        <p:spPr>
          <a:xfrm>
            <a:off x="606926" y="3674979"/>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x7</a:t>
            </a:r>
            <a:endParaRPr lang="en-US" dirty="0"/>
          </a:p>
        </p:txBody>
      </p:sp>
      <p:sp>
        <p:nvSpPr>
          <p:cNvPr id="14" name="Rectangle 13"/>
          <p:cNvSpPr/>
          <p:nvPr/>
        </p:nvSpPr>
        <p:spPr>
          <a:xfrm>
            <a:off x="2358190"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x10</a:t>
            </a:r>
            <a:endParaRPr lang="en-US" sz="1200" dirty="0"/>
          </a:p>
        </p:txBody>
      </p:sp>
      <p:cxnSp>
        <p:nvCxnSpPr>
          <p:cNvPr id="16" name="Straight Connector 15"/>
          <p:cNvCxnSpPr/>
          <p:nvPr/>
        </p:nvCxnSpPr>
        <p:spPr>
          <a:xfrm rot="16200000" flipH="1">
            <a:off x="383672" y="1466515"/>
            <a:ext cx="5636131" cy="4050634"/>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1088189" y="673767"/>
            <a:ext cx="5842002" cy="5801898"/>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sp>
        <p:nvSpPr>
          <p:cNvPr id="25" name="Oval 24"/>
          <p:cNvSpPr/>
          <p:nvPr/>
        </p:nvSpPr>
        <p:spPr>
          <a:xfrm>
            <a:off x="6930191" y="5312611"/>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12</a:t>
            </a:r>
            <a:endParaRPr lang="en-US" sz="1200" dirty="0"/>
          </a:p>
        </p:txBody>
      </p:sp>
      <p:sp>
        <p:nvSpPr>
          <p:cNvPr id="15" name="Rectangle 14"/>
          <p:cNvSpPr/>
          <p:nvPr/>
        </p:nvSpPr>
        <p:spPr>
          <a:xfrm>
            <a:off x="4986420" y="5593347"/>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x25</a:t>
            </a:r>
            <a:endParaRPr lang="en-US"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Building vs. Prediction</a:t>
            </a:r>
            <a:endParaRPr lang="en-US" dirty="0"/>
          </a:p>
        </p:txBody>
      </p:sp>
      <p:sp>
        <p:nvSpPr>
          <p:cNvPr id="3" name="Content Placeholder 2"/>
          <p:cNvSpPr>
            <a:spLocks noGrp="1"/>
          </p:cNvSpPr>
          <p:nvPr>
            <p:ph idx="1"/>
          </p:nvPr>
        </p:nvSpPr>
        <p:spPr/>
        <p:txBody>
          <a:bodyPr/>
          <a:lstStyle/>
          <a:p>
            <a:r>
              <a:rPr lang="en-US" dirty="0" smtClean="0"/>
              <a:t>The previous graphical slides explained building the model</a:t>
            </a:r>
          </a:p>
          <a:p>
            <a:r>
              <a:rPr lang="en-US" dirty="0" smtClean="0"/>
              <a:t>Once you have built a model, predicting whether a new, unlabeled document is in a class (“Healthcare” or “Not Healthcare”) is simply determining which side of the plane the point lies 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Oval 3"/>
          <p:cNvSpPr/>
          <p:nvPr/>
        </p:nvSpPr>
        <p:spPr>
          <a:xfrm>
            <a:off x="4732421" y="5213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x2</a:t>
            </a:r>
            <a:endParaRPr lang="en-US" sz="1200" dirty="0"/>
          </a:p>
        </p:txBody>
      </p:sp>
      <p:sp>
        <p:nvSpPr>
          <p:cNvPr id="6" name="Oval 5"/>
          <p:cNvSpPr/>
          <p:nvPr/>
        </p:nvSpPr>
        <p:spPr>
          <a:xfrm>
            <a:off x="5673558" y="2064084"/>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x4</a:t>
            </a:r>
            <a:endParaRPr lang="en-US" sz="1200" dirty="0"/>
          </a:p>
        </p:txBody>
      </p:sp>
      <p:sp>
        <p:nvSpPr>
          <p:cNvPr id="7" name="Oval 6"/>
          <p:cNvSpPr/>
          <p:nvPr/>
        </p:nvSpPr>
        <p:spPr>
          <a:xfrm>
            <a:off x="7424822" y="962526"/>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x3</a:t>
            </a:r>
            <a:endParaRPr lang="en-US" sz="1200" dirty="0"/>
          </a:p>
        </p:txBody>
      </p:sp>
      <p:sp>
        <p:nvSpPr>
          <p:cNvPr id="8" name="Oval 7"/>
          <p:cNvSpPr/>
          <p:nvPr/>
        </p:nvSpPr>
        <p:spPr>
          <a:xfrm>
            <a:off x="2598822" y="6737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a:t>
            </a:r>
            <a:endParaRPr lang="en-US" sz="1200" dirty="0"/>
          </a:p>
        </p:txBody>
      </p:sp>
      <p:sp>
        <p:nvSpPr>
          <p:cNvPr id="9" name="Oval 8"/>
          <p:cNvSpPr/>
          <p:nvPr/>
        </p:nvSpPr>
        <p:spPr>
          <a:xfrm>
            <a:off x="7424822" y="389555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x5</a:t>
            </a:r>
            <a:endParaRPr lang="en-US" sz="1200" dirty="0"/>
          </a:p>
        </p:txBody>
      </p:sp>
      <p:sp>
        <p:nvSpPr>
          <p:cNvPr id="10" name="Rectangle 9"/>
          <p:cNvSpPr/>
          <p:nvPr/>
        </p:nvSpPr>
        <p:spPr>
          <a:xfrm>
            <a:off x="695158" y="2064084"/>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x6</a:t>
            </a:r>
            <a:endParaRPr lang="en-US" dirty="0"/>
          </a:p>
        </p:txBody>
      </p:sp>
      <p:sp>
        <p:nvSpPr>
          <p:cNvPr id="11" name="Rectangle 10"/>
          <p:cNvSpPr/>
          <p:nvPr/>
        </p:nvSpPr>
        <p:spPr>
          <a:xfrm>
            <a:off x="1582821" y="4871453"/>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x8</a:t>
            </a:r>
            <a:endParaRPr lang="en-US" dirty="0"/>
          </a:p>
        </p:txBody>
      </p:sp>
      <p:sp>
        <p:nvSpPr>
          <p:cNvPr id="12" name="Rectangle 11"/>
          <p:cNvSpPr/>
          <p:nvPr/>
        </p:nvSpPr>
        <p:spPr>
          <a:xfrm>
            <a:off x="695158"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x9</a:t>
            </a:r>
            <a:endParaRPr lang="en-US" dirty="0"/>
          </a:p>
        </p:txBody>
      </p:sp>
      <p:sp>
        <p:nvSpPr>
          <p:cNvPr id="13" name="Rectangle 12"/>
          <p:cNvSpPr/>
          <p:nvPr/>
        </p:nvSpPr>
        <p:spPr>
          <a:xfrm>
            <a:off x="606926" y="3674979"/>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x7</a:t>
            </a:r>
            <a:endParaRPr lang="en-US" dirty="0"/>
          </a:p>
        </p:txBody>
      </p:sp>
      <p:sp>
        <p:nvSpPr>
          <p:cNvPr id="14" name="Rectangle 13"/>
          <p:cNvSpPr/>
          <p:nvPr/>
        </p:nvSpPr>
        <p:spPr>
          <a:xfrm>
            <a:off x="2358190"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x10</a:t>
            </a:r>
            <a:endParaRPr lang="en-US" sz="1200" dirty="0"/>
          </a:p>
        </p:txBody>
      </p:sp>
      <p:cxnSp>
        <p:nvCxnSpPr>
          <p:cNvPr id="16" name="Straight Connector 15"/>
          <p:cNvCxnSpPr/>
          <p:nvPr/>
        </p:nvCxnSpPr>
        <p:spPr>
          <a:xfrm rot="16200000" flipH="1">
            <a:off x="383672" y="1466515"/>
            <a:ext cx="5636131" cy="4050634"/>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1088189" y="673767"/>
            <a:ext cx="5842002" cy="5801898"/>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sp>
        <p:nvSpPr>
          <p:cNvPr id="25" name="Oval 24"/>
          <p:cNvSpPr/>
          <p:nvPr/>
        </p:nvSpPr>
        <p:spPr>
          <a:xfrm>
            <a:off x="6930191" y="5312611"/>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12</a:t>
            </a:r>
            <a:endParaRPr lang="en-US" sz="1200" dirty="0"/>
          </a:p>
        </p:txBody>
      </p:sp>
      <p:sp>
        <p:nvSpPr>
          <p:cNvPr id="15" name="Rectangle 14"/>
          <p:cNvSpPr/>
          <p:nvPr/>
        </p:nvSpPr>
        <p:spPr>
          <a:xfrm>
            <a:off x="4986420" y="5593347"/>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x25</a:t>
            </a:r>
            <a:endParaRPr lang="en-US" sz="1200" dirty="0"/>
          </a:p>
        </p:txBody>
      </p:sp>
      <p:sp>
        <p:nvSpPr>
          <p:cNvPr id="18" name="Decagon 17"/>
          <p:cNvSpPr/>
          <p:nvPr/>
        </p:nvSpPr>
        <p:spPr>
          <a:xfrm>
            <a:off x="3789947" y="3895558"/>
            <a:ext cx="601579" cy="494632"/>
          </a:xfrm>
          <a:prstGeom prst="decagon">
            <a:avLst/>
          </a:prstGeom>
          <a:solidFill>
            <a:srgbClr val="CCFFCC"/>
          </a:solidFill>
          <a:ln>
            <a:solidFill>
              <a:srgbClr val="CCFFC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x40</a:t>
            </a:r>
            <a:endParaRPr lang="en-US" sz="1200"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solve errors?</a:t>
            </a:r>
            <a:endParaRPr lang="en-US" dirty="0"/>
          </a:p>
        </p:txBody>
      </p:sp>
      <p:sp>
        <p:nvSpPr>
          <p:cNvPr id="3" name="Content Placeholder 2"/>
          <p:cNvSpPr>
            <a:spLocks noGrp="1"/>
          </p:cNvSpPr>
          <p:nvPr>
            <p:ph idx="1"/>
          </p:nvPr>
        </p:nvSpPr>
        <p:spPr/>
        <p:txBody>
          <a:bodyPr/>
          <a:lstStyle/>
          <a:p>
            <a:r>
              <a:rPr lang="en-US" dirty="0" smtClean="0"/>
              <a:t>Change algorithms</a:t>
            </a:r>
          </a:p>
          <a:p>
            <a:r>
              <a:rPr lang="en-US" dirty="0" smtClean="0"/>
              <a:t>Change feature representation space</a:t>
            </a:r>
          </a:p>
          <a:p>
            <a:r>
              <a:rPr lang="en-US" dirty="0" smtClean="0"/>
              <a:t>Both</a:t>
            </a:r>
          </a:p>
          <a:p>
            <a:r>
              <a:rPr lang="en-US" dirty="0" smtClean="0"/>
              <a:t>In most production systems, the algorithmic implementation becomes increasingly specialized to the task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dirty="0" smtClean="0"/>
              <a:t>Transition from Unsupervised Learning</a:t>
            </a:r>
          </a:p>
          <a:p>
            <a:r>
              <a:rPr lang="en-US" dirty="0" smtClean="0"/>
              <a:t>Introduction to Supervised Learning</a:t>
            </a:r>
          </a:p>
          <a:p>
            <a:r>
              <a:rPr lang="en-US" dirty="0" smtClean="0"/>
              <a:t>Feature Representation Spaces</a:t>
            </a:r>
          </a:p>
          <a:p>
            <a:r>
              <a:rPr lang="en-US" dirty="0" smtClean="0"/>
              <a:t>Experimental Process</a:t>
            </a:r>
          </a:p>
          <a:p>
            <a:r>
              <a:rPr lang="en-US" dirty="0" smtClean="0"/>
              <a:t>An Applied Example</a:t>
            </a:r>
          </a:p>
          <a:p>
            <a:r>
              <a:rPr lang="en-US" dirty="0" smtClean="0"/>
              <a:t>Resources for Additional Assistance</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 Representation Spaces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Supervised Learning and Text</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Karen </a:t>
            </a:r>
            <a:r>
              <a:rPr lang="en-US" dirty="0" err="1" smtClean="0"/>
              <a:t>Spärck</a:t>
            </a:r>
            <a:r>
              <a:rPr lang="en-US" dirty="0" smtClean="0"/>
              <a:t> Jones (1972)</a:t>
            </a:r>
            <a:br>
              <a:rPr lang="en-US" dirty="0" smtClean="0"/>
            </a:br>
            <a:r>
              <a:rPr lang="en-US" dirty="0" smtClean="0"/>
              <a:t>discovers that weighting </a:t>
            </a:r>
            <a:br>
              <a:rPr lang="en-US" dirty="0" smtClean="0"/>
            </a:br>
            <a:r>
              <a:rPr lang="en-US" dirty="0" smtClean="0"/>
              <a:t>the importance of terms</a:t>
            </a:r>
            <a:br>
              <a:rPr lang="en-US" dirty="0" smtClean="0"/>
            </a:br>
            <a:r>
              <a:rPr lang="en-US" dirty="0" smtClean="0"/>
              <a:t>results in better</a:t>
            </a:r>
            <a:br>
              <a:rPr lang="en-US" dirty="0" smtClean="0"/>
            </a:br>
            <a:r>
              <a:rPr lang="en-US" dirty="0" smtClean="0"/>
              <a:t>classification performance</a:t>
            </a:r>
          </a:p>
          <a:p>
            <a:pPr>
              <a:buNone/>
            </a:pPr>
            <a:r>
              <a:rPr lang="en-US" dirty="0" smtClean="0"/>
              <a:t>  </a:t>
            </a:r>
          </a:p>
          <a:p>
            <a:pPr>
              <a:buNone/>
            </a:pPr>
            <a:r>
              <a:rPr lang="en-US" dirty="0" smtClean="0"/>
              <a:t>Resulting Question: </a:t>
            </a:r>
            <a:br>
              <a:rPr lang="en-US" dirty="0" smtClean="0"/>
            </a:br>
            <a:r>
              <a:rPr lang="en-US" dirty="0" smtClean="0"/>
              <a:t>how to set the term </a:t>
            </a:r>
            <a:br>
              <a:rPr lang="en-US" dirty="0" smtClean="0"/>
            </a:br>
            <a:r>
              <a:rPr lang="en-US" dirty="0" smtClean="0"/>
              <a:t>weights?</a:t>
            </a:r>
          </a:p>
          <a:p>
            <a:pPr>
              <a:buNone/>
            </a:pPr>
            <a:endParaRPr lang="en-US" dirty="0" smtClean="0"/>
          </a:p>
          <a:p>
            <a:pPr>
              <a:buNone/>
            </a:pPr>
            <a:r>
              <a:rPr lang="en-US" dirty="0" smtClean="0"/>
              <a:t>Answer: let the computer learn to</a:t>
            </a:r>
            <a:br>
              <a:rPr lang="en-US" dirty="0" smtClean="0"/>
            </a:br>
            <a:r>
              <a:rPr lang="en-US" dirty="0" smtClean="0"/>
              <a:t>set the term weights using </a:t>
            </a:r>
            <a:br>
              <a:rPr lang="en-US" dirty="0" smtClean="0"/>
            </a:br>
            <a:r>
              <a:rPr lang="en-US" dirty="0" smtClean="0"/>
              <a:t>supervised learning.</a:t>
            </a:r>
          </a:p>
          <a:p>
            <a:endParaRPr lang="en-US" dirty="0" smtClean="0"/>
          </a:p>
          <a:p>
            <a:pPr>
              <a:buNone/>
            </a:pPr>
            <a:endParaRPr lang="en-US" sz="1500" dirty="0" smtClean="0"/>
          </a:p>
          <a:p>
            <a:pPr>
              <a:buNone/>
            </a:pPr>
            <a:r>
              <a:rPr lang="en-US" sz="1920" dirty="0" err="1" smtClean="0"/>
              <a:t>Spärck</a:t>
            </a:r>
            <a:r>
              <a:rPr lang="en-US" sz="1920" dirty="0" smtClean="0"/>
              <a:t> Jones, Karen (1972), </a:t>
            </a:r>
            <a:r>
              <a:rPr lang="en-US" sz="1920" dirty="0" smtClean="0">
                <a:hlinkClick r:id="rId3"/>
              </a:rPr>
              <a:t>A statistical interpretation of term specificity and its application in retrieval</a:t>
            </a:r>
            <a:r>
              <a:rPr lang="en-US" sz="1920" dirty="0" smtClean="0"/>
              <a:t>, Journal of Documentation 28 (1): 11–21, doi:10.1108/eb026526</a:t>
            </a:r>
            <a:endParaRPr lang="en-US" sz="1920" dirty="0"/>
          </a:p>
        </p:txBody>
      </p:sp>
      <p:pic>
        <p:nvPicPr>
          <p:cNvPr id="5" name="Picture 4"/>
          <p:cNvPicPr>
            <a:picLocks noChangeAspect="1"/>
          </p:cNvPicPr>
          <p:nvPr/>
        </p:nvPicPr>
        <p:blipFill>
          <a:blip r:embed="rId4"/>
          <a:stretch>
            <a:fillRect/>
          </a:stretch>
        </p:blipFill>
        <p:spPr>
          <a:xfrm>
            <a:off x="5013949" y="1452780"/>
            <a:ext cx="3846559" cy="394324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9939" name="Picture 2"/>
          <p:cNvPicPr>
            <a:picLocks noChangeAspect="1" noChangeArrowheads="1"/>
          </p:cNvPicPr>
          <p:nvPr/>
        </p:nvPicPr>
        <p:blipFill>
          <a:blip r:embed="rId3"/>
          <a:srcRect/>
          <a:stretch>
            <a:fillRect/>
          </a:stretch>
        </p:blipFill>
        <p:spPr bwMode="auto">
          <a:xfrm>
            <a:off x="334963" y="348833"/>
            <a:ext cx="6273800" cy="2303462"/>
          </a:xfrm>
          <a:prstGeom prst="rect">
            <a:avLst/>
          </a:prstGeom>
          <a:noFill/>
          <a:ln w="9525">
            <a:noFill/>
            <a:miter lim="800000"/>
            <a:headEnd/>
            <a:tailEnd/>
          </a:ln>
        </p:spPr>
      </p:pic>
      <p:sp>
        <p:nvSpPr>
          <p:cNvPr id="39940" name="TextBox 5"/>
          <p:cNvSpPr txBox="1">
            <a:spLocks noChangeArrowheads="1"/>
          </p:cNvSpPr>
          <p:nvPr/>
        </p:nvSpPr>
        <p:spPr bwMode="auto">
          <a:xfrm>
            <a:off x="1898317" y="2685117"/>
            <a:ext cx="2966786" cy="369332"/>
          </a:xfrm>
          <a:prstGeom prst="rect">
            <a:avLst/>
          </a:prstGeom>
          <a:noFill/>
          <a:ln w="9525">
            <a:noFill/>
            <a:miter lim="800000"/>
            <a:headEnd/>
            <a:tailEnd/>
          </a:ln>
        </p:spPr>
        <p:txBody>
          <a:bodyPr wrap="square">
            <a:prstTxWarp prst="textNoShape">
              <a:avLst/>
            </a:prstTxWarp>
            <a:spAutoFit/>
          </a:bodyPr>
          <a:lstStyle/>
          <a:p>
            <a:r>
              <a:rPr lang="en-US" dirty="0">
                <a:solidFill>
                  <a:srgbClr val="002060"/>
                </a:solidFill>
              </a:rPr>
              <a:t>The Term-Document Matrix</a:t>
            </a:r>
          </a:p>
        </p:txBody>
      </p:sp>
      <p:cxnSp>
        <p:nvCxnSpPr>
          <p:cNvPr id="8" name="Straight Arrow Connector 7"/>
          <p:cNvCxnSpPr/>
          <p:nvPr/>
        </p:nvCxnSpPr>
        <p:spPr>
          <a:xfrm rot="16200000" flipH="1">
            <a:off x="539792" y="2901239"/>
            <a:ext cx="2507917" cy="20100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aphicFrame>
        <p:nvGraphicFramePr>
          <p:cNvPr id="11" name="Table 10"/>
          <p:cNvGraphicFramePr>
            <a:graphicFrameLocks noGrp="1"/>
          </p:cNvGraphicFramePr>
          <p:nvPr/>
        </p:nvGraphicFramePr>
        <p:xfrm>
          <a:off x="2798763" y="4117474"/>
          <a:ext cx="3810000" cy="2362200"/>
        </p:xfrm>
        <a:graphic>
          <a:graphicData uri="http://schemas.openxmlformats.org/drawingml/2006/table">
            <a:tbl>
              <a:tblPr/>
              <a:tblGrid>
                <a:gridCol w="952500"/>
                <a:gridCol w="952500"/>
                <a:gridCol w="952500"/>
                <a:gridCol w="952500"/>
              </a:tblGrid>
              <a:tr h="304800">
                <a:tc>
                  <a:txBody>
                    <a:bodyPr/>
                    <a:lstStyle/>
                    <a:p>
                      <a:pPr algn="l" fontAlgn="b"/>
                      <a:r>
                        <a:rPr lang="en-US" sz="1800" b="0" i="0" u="none" strike="noStrike">
                          <a:latin typeface="Verdana"/>
                        </a:rPr>
                        <a:t> </a:t>
                      </a:r>
                    </a:p>
                  </a:txBody>
                  <a:tcPr marL="12700" marR="12700" marT="12700" marB="0" anchor="b">
                    <a:lnL>
                      <a:noFill/>
                    </a:lnL>
                    <a:lnR>
                      <a:noFill/>
                    </a:lnR>
                    <a:lnT w="1270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1" i="0" u="none" strike="noStrike">
                          <a:latin typeface="Verdana"/>
                        </a:rPr>
                        <a:t>F1</a:t>
                      </a:r>
                    </a:p>
                  </a:txBody>
                  <a:tcPr marL="12700" marR="12700" marT="12700" marB="0" anchor="b">
                    <a:lnL>
                      <a:noFill/>
                    </a:lnL>
                    <a:lnR>
                      <a:noFill/>
                    </a:lnR>
                    <a:lnT w="1270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1" i="0" u="none" strike="noStrike">
                          <a:latin typeface="Verdana"/>
                        </a:rPr>
                        <a:t>F2</a:t>
                      </a:r>
                    </a:p>
                  </a:txBody>
                  <a:tcPr marL="12700" marR="12700" marT="12700" marB="0" anchor="b">
                    <a:lnL>
                      <a:noFill/>
                    </a:lnL>
                    <a:lnR>
                      <a:noFill/>
                    </a:lnR>
                    <a:lnT w="1270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1" i="0" u="none" strike="noStrike">
                          <a:latin typeface="Verdana"/>
                        </a:rPr>
                        <a:t>F3</a:t>
                      </a:r>
                    </a:p>
                  </a:txBody>
                  <a:tcPr marL="12700" marR="12700" marT="12700" marB="0" anchor="b">
                    <a:lnL>
                      <a:noFill/>
                    </a:lnL>
                    <a:lnR>
                      <a:noFill/>
                    </a:lnR>
                    <a:lnT w="1270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292100">
                <a:tc>
                  <a:txBody>
                    <a:bodyPr/>
                    <a:lstStyle/>
                    <a:p>
                      <a:pPr algn="l" fontAlgn="b"/>
                      <a:r>
                        <a:rPr lang="en-US" sz="1800" b="1" i="0" u="none" strike="noStrike">
                          <a:latin typeface="Verdana"/>
                        </a:rPr>
                        <a:t>Doc1</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0.02</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0.01</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0.03</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292100">
                <a:tc>
                  <a:txBody>
                    <a:bodyPr/>
                    <a:lstStyle/>
                    <a:p>
                      <a:pPr algn="l" fontAlgn="b"/>
                      <a:r>
                        <a:rPr lang="en-US" sz="1800" b="1" i="0" u="none" strike="noStrike">
                          <a:latin typeface="Verdana"/>
                        </a:rPr>
                        <a:t>Doc2</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0.04</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0.01</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0.01</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292100">
                <a:tc>
                  <a:txBody>
                    <a:bodyPr/>
                    <a:lstStyle/>
                    <a:p>
                      <a:pPr algn="l" fontAlgn="b"/>
                      <a:r>
                        <a:rPr lang="en-US" sz="1800" b="1" i="0" u="none" strike="noStrike">
                          <a:latin typeface="Verdana"/>
                        </a:rPr>
                        <a:t>Doc3</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0.03</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0.02</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0.03</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292100">
                <a:tc>
                  <a:txBody>
                    <a:bodyPr/>
                    <a:lstStyle/>
                    <a:p>
                      <a:pPr algn="l" fontAlgn="b"/>
                      <a:r>
                        <a:rPr lang="en-US" sz="1800" b="1" i="0" u="none" strike="noStrike">
                          <a:latin typeface="Verdana"/>
                        </a:rPr>
                        <a:t>Doc4</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0.06</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0.01</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0.02</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292100">
                <a:tc>
                  <a:txBody>
                    <a:bodyPr/>
                    <a:lstStyle/>
                    <a:p>
                      <a:pPr algn="l" fontAlgn="b"/>
                      <a:r>
                        <a:rPr lang="en-US" sz="1800" b="1" i="0" u="none" strike="noStrike">
                          <a:latin typeface="Verdana"/>
                        </a:rPr>
                        <a:t>Doc5</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0.08</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0.01</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0.04</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292100">
                <a:tc>
                  <a:txBody>
                    <a:bodyPr/>
                    <a:lstStyle/>
                    <a:p>
                      <a:pPr algn="l" fontAlgn="b"/>
                      <a:r>
                        <a:rPr lang="en-US" sz="1800" b="1" i="0" u="none" strike="noStrike">
                          <a:latin typeface="Verdana"/>
                        </a:rPr>
                        <a:t>Doc6</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0.14</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0.17</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0.21</a:t>
                      </a:r>
                    </a:p>
                  </a:txBody>
                  <a:tcPr marL="12700" marR="12700" marT="12700"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304800">
                <a:tc>
                  <a:txBody>
                    <a:bodyPr/>
                    <a:lstStyle/>
                    <a:p>
                      <a:pPr algn="l" fontAlgn="b"/>
                      <a:r>
                        <a:rPr lang="en-US" sz="1800" b="1" i="0" u="none" strike="noStrike">
                          <a:latin typeface="Verdana"/>
                        </a:rPr>
                        <a:t>Doc7</a:t>
                      </a:r>
                    </a:p>
                  </a:txBody>
                  <a:tcPr marL="12700" marR="12700" marT="12700" marB="0" anchor="b">
                    <a:lnL>
                      <a:noFill/>
                    </a:lnL>
                    <a:lnR>
                      <a:noFill/>
                    </a:lnR>
                    <a:lnT w="63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0.13</a:t>
                      </a:r>
                    </a:p>
                  </a:txBody>
                  <a:tcPr marL="12700" marR="12700" marT="12700" marB="0" anchor="b">
                    <a:lnL>
                      <a:noFill/>
                    </a:lnL>
                    <a:lnR>
                      <a:noFill/>
                    </a:lnR>
                    <a:lnT w="63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fontAlgn="b"/>
                      <a:r>
                        <a:rPr lang="en-US" sz="1800" b="0" i="0" u="none" strike="noStrike">
                          <a:latin typeface="Verdana"/>
                        </a:rPr>
                        <a:t>0.18</a:t>
                      </a:r>
                    </a:p>
                  </a:txBody>
                  <a:tcPr marL="12700" marR="12700" marT="12700" marB="0" anchor="b">
                    <a:lnL>
                      <a:noFill/>
                    </a:lnL>
                    <a:lnR>
                      <a:noFill/>
                    </a:lnR>
                    <a:lnT w="63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fontAlgn="b"/>
                      <a:r>
                        <a:rPr lang="en-US" sz="1800" b="0" i="0" u="none" strike="noStrike" dirty="0">
                          <a:latin typeface="Verdana"/>
                        </a:rPr>
                        <a:t>0.21</a:t>
                      </a:r>
                    </a:p>
                  </a:txBody>
                  <a:tcPr marL="12700" marR="12700" marT="12700" marB="0" anchor="b">
                    <a:lnL>
                      <a:noFill/>
                    </a:lnL>
                    <a:lnR>
                      <a:noFill/>
                    </a:lnR>
                    <a:lnT w="63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bl>
          </a:graphicData>
        </a:graphic>
      </p:graphicFrame>
      <p:sp>
        <p:nvSpPr>
          <p:cNvPr id="12" name="TextBox 11"/>
          <p:cNvSpPr txBox="1"/>
          <p:nvPr/>
        </p:nvSpPr>
        <p:spPr>
          <a:xfrm rot="3087979">
            <a:off x="241393" y="3932808"/>
            <a:ext cx="2392790" cy="369332"/>
          </a:xfrm>
          <a:prstGeom prst="rect">
            <a:avLst/>
          </a:prstGeom>
          <a:noFill/>
        </p:spPr>
        <p:txBody>
          <a:bodyPr wrap="none" rtlCol="0">
            <a:spAutoFit/>
          </a:bodyPr>
          <a:lstStyle/>
          <a:p>
            <a:r>
              <a:rPr lang="en-US" dirty="0" err="1" smtClean="0"/>
              <a:t>Eckart</a:t>
            </a:r>
            <a:r>
              <a:rPr lang="en-US" dirty="0" smtClean="0"/>
              <a:t>-Young projection</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Oval 3"/>
          <p:cNvSpPr/>
          <p:nvPr/>
        </p:nvSpPr>
        <p:spPr>
          <a:xfrm>
            <a:off x="4732421" y="5213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x2</a:t>
            </a:r>
            <a:endParaRPr lang="en-US" sz="1200" dirty="0"/>
          </a:p>
        </p:txBody>
      </p:sp>
      <p:sp>
        <p:nvSpPr>
          <p:cNvPr id="6" name="Oval 5"/>
          <p:cNvSpPr/>
          <p:nvPr/>
        </p:nvSpPr>
        <p:spPr>
          <a:xfrm>
            <a:off x="5426242" y="23260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x4</a:t>
            </a:r>
            <a:endParaRPr lang="en-US" sz="1200" dirty="0"/>
          </a:p>
        </p:txBody>
      </p:sp>
      <p:sp>
        <p:nvSpPr>
          <p:cNvPr id="7" name="Oval 6"/>
          <p:cNvSpPr/>
          <p:nvPr/>
        </p:nvSpPr>
        <p:spPr>
          <a:xfrm>
            <a:off x="6435560" y="232609"/>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x3</a:t>
            </a:r>
            <a:endParaRPr lang="en-US" sz="1200" dirty="0"/>
          </a:p>
        </p:txBody>
      </p:sp>
      <p:sp>
        <p:nvSpPr>
          <p:cNvPr id="8" name="Oval 7"/>
          <p:cNvSpPr/>
          <p:nvPr/>
        </p:nvSpPr>
        <p:spPr>
          <a:xfrm>
            <a:off x="3896895" y="80210"/>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a:t>
            </a:r>
            <a:endParaRPr lang="en-US" sz="1200" dirty="0"/>
          </a:p>
        </p:txBody>
      </p:sp>
      <p:sp>
        <p:nvSpPr>
          <p:cNvPr id="9" name="Oval 8"/>
          <p:cNvSpPr/>
          <p:nvPr/>
        </p:nvSpPr>
        <p:spPr>
          <a:xfrm>
            <a:off x="7424822" y="5213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x5</a:t>
            </a:r>
            <a:endParaRPr lang="en-US" sz="1200" dirty="0"/>
          </a:p>
        </p:txBody>
      </p:sp>
      <p:sp>
        <p:nvSpPr>
          <p:cNvPr id="10" name="Rectangle 9"/>
          <p:cNvSpPr/>
          <p:nvPr/>
        </p:nvSpPr>
        <p:spPr>
          <a:xfrm>
            <a:off x="1088189" y="4650874"/>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x6</a:t>
            </a:r>
            <a:endParaRPr lang="en-US" dirty="0"/>
          </a:p>
        </p:txBody>
      </p:sp>
      <p:sp>
        <p:nvSpPr>
          <p:cNvPr id="11" name="Rectangle 10"/>
          <p:cNvSpPr/>
          <p:nvPr/>
        </p:nvSpPr>
        <p:spPr>
          <a:xfrm>
            <a:off x="606926" y="5092032"/>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x8</a:t>
            </a:r>
            <a:endParaRPr lang="en-US" dirty="0"/>
          </a:p>
        </p:txBody>
      </p:sp>
      <p:sp>
        <p:nvSpPr>
          <p:cNvPr id="12" name="Rectangle 11"/>
          <p:cNvSpPr/>
          <p:nvPr/>
        </p:nvSpPr>
        <p:spPr>
          <a:xfrm>
            <a:off x="695158"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x9</a:t>
            </a:r>
            <a:endParaRPr lang="en-US" dirty="0"/>
          </a:p>
        </p:txBody>
      </p:sp>
      <p:sp>
        <p:nvSpPr>
          <p:cNvPr id="13" name="Rectangle 12"/>
          <p:cNvSpPr/>
          <p:nvPr/>
        </p:nvSpPr>
        <p:spPr>
          <a:xfrm>
            <a:off x="606926" y="4182963"/>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x7</a:t>
            </a:r>
            <a:endParaRPr lang="en-US" dirty="0"/>
          </a:p>
        </p:txBody>
      </p:sp>
      <p:sp>
        <p:nvSpPr>
          <p:cNvPr id="14" name="Rectangle 13"/>
          <p:cNvSpPr/>
          <p:nvPr/>
        </p:nvSpPr>
        <p:spPr>
          <a:xfrm>
            <a:off x="1176421" y="6416842"/>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x10</a:t>
            </a:r>
            <a:endParaRPr lang="en-US" sz="1200" dirty="0"/>
          </a:p>
        </p:txBody>
      </p:sp>
      <p:cxnSp>
        <p:nvCxnSpPr>
          <p:cNvPr id="16" name="Straight Connector 15"/>
          <p:cNvCxnSpPr/>
          <p:nvPr/>
        </p:nvCxnSpPr>
        <p:spPr>
          <a:xfrm rot="16200000" flipH="1">
            <a:off x="383672" y="1466515"/>
            <a:ext cx="5636131" cy="4050634"/>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1088189" y="673767"/>
            <a:ext cx="5842002" cy="5801898"/>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sp>
        <p:nvSpPr>
          <p:cNvPr id="25" name="Oval 24"/>
          <p:cNvSpPr/>
          <p:nvPr/>
        </p:nvSpPr>
        <p:spPr>
          <a:xfrm>
            <a:off x="8288421" y="300789"/>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12</a:t>
            </a:r>
            <a:endParaRPr lang="en-US" sz="1200" dirty="0"/>
          </a:p>
        </p:txBody>
      </p:sp>
      <p:sp>
        <p:nvSpPr>
          <p:cNvPr id="15" name="Rectangle 14"/>
          <p:cNvSpPr/>
          <p:nvPr/>
        </p:nvSpPr>
        <p:spPr>
          <a:xfrm>
            <a:off x="1176421" y="5593347"/>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x25</a:t>
            </a:r>
            <a:endParaRPr lang="en-US" sz="1200" dirty="0"/>
          </a:p>
        </p:txBody>
      </p:sp>
      <p:sp>
        <p:nvSpPr>
          <p:cNvPr id="18" name="Decagon 17"/>
          <p:cNvSpPr/>
          <p:nvPr/>
        </p:nvSpPr>
        <p:spPr>
          <a:xfrm>
            <a:off x="6134770" y="741947"/>
            <a:ext cx="601579" cy="494632"/>
          </a:xfrm>
          <a:prstGeom prst="decagon">
            <a:avLst/>
          </a:prstGeom>
          <a:solidFill>
            <a:srgbClr val="CCFFCC"/>
          </a:solidFill>
          <a:ln>
            <a:solidFill>
              <a:srgbClr val="CCFFC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x40</a:t>
            </a:r>
            <a:endParaRPr lang="en-US" sz="1200"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Oval 3"/>
          <p:cNvSpPr/>
          <p:nvPr/>
        </p:nvSpPr>
        <p:spPr>
          <a:xfrm>
            <a:off x="4732421" y="5213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x2</a:t>
            </a:r>
            <a:endParaRPr lang="en-US" sz="1200" dirty="0"/>
          </a:p>
        </p:txBody>
      </p:sp>
      <p:sp>
        <p:nvSpPr>
          <p:cNvPr id="6" name="Oval 5"/>
          <p:cNvSpPr/>
          <p:nvPr/>
        </p:nvSpPr>
        <p:spPr>
          <a:xfrm>
            <a:off x="5673558" y="2064084"/>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x4</a:t>
            </a:r>
            <a:endParaRPr lang="en-US" sz="1200" dirty="0"/>
          </a:p>
        </p:txBody>
      </p:sp>
      <p:sp>
        <p:nvSpPr>
          <p:cNvPr id="7" name="Oval 6"/>
          <p:cNvSpPr/>
          <p:nvPr/>
        </p:nvSpPr>
        <p:spPr>
          <a:xfrm>
            <a:off x="7424822" y="962526"/>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x3</a:t>
            </a:r>
            <a:endParaRPr lang="en-US" sz="1200" dirty="0"/>
          </a:p>
        </p:txBody>
      </p:sp>
      <p:sp>
        <p:nvSpPr>
          <p:cNvPr id="8" name="Oval 7"/>
          <p:cNvSpPr/>
          <p:nvPr/>
        </p:nvSpPr>
        <p:spPr>
          <a:xfrm>
            <a:off x="2598822" y="67376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a:t>
            </a:r>
            <a:endParaRPr lang="en-US" sz="1200" dirty="0"/>
          </a:p>
        </p:txBody>
      </p:sp>
      <p:sp>
        <p:nvSpPr>
          <p:cNvPr id="9" name="Oval 8"/>
          <p:cNvSpPr/>
          <p:nvPr/>
        </p:nvSpPr>
        <p:spPr>
          <a:xfrm>
            <a:off x="7424822" y="3895558"/>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x5</a:t>
            </a:r>
            <a:endParaRPr lang="en-US" sz="1200" dirty="0"/>
          </a:p>
        </p:txBody>
      </p:sp>
      <p:sp>
        <p:nvSpPr>
          <p:cNvPr id="10" name="Rectangle 9"/>
          <p:cNvSpPr/>
          <p:nvPr/>
        </p:nvSpPr>
        <p:spPr>
          <a:xfrm>
            <a:off x="695158" y="2064084"/>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x6</a:t>
            </a:r>
            <a:endParaRPr lang="en-US" dirty="0"/>
          </a:p>
        </p:txBody>
      </p:sp>
      <p:sp>
        <p:nvSpPr>
          <p:cNvPr id="11" name="Rectangle 10"/>
          <p:cNvSpPr/>
          <p:nvPr/>
        </p:nvSpPr>
        <p:spPr>
          <a:xfrm>
            <a:off x="1582821" y="4871453"/>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x8</a:t>
            </a:r>
            <a:endParaRPr lang="en-US" dirty="0"/>
          </a:p>
        </p:txBody>
      </p:sp>
      <p:sp>
        <p:nvSpPr>
          <p:cNvPr id="12" name="Rectangle 11"/>
          <p:cNvSpPr/>
          <p:nvPr/>
        </p:nvSpPr>
        <p:spPr>
          <a:xfrm>
            <a:off x="695158"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x9</a:t>
            </a:r>
            <a:endParaRPr lang="en-US" dirty="0"/>
          </a:p>
        </p:txBody>
      </p:sp>
      <p:sp>
        <p:nvSpPr>
          <p:cNvPr id="13" name="Rectangle 12"/>
          <p:cNvSpPr/>
          <p:nvPr/>
        </p:nvSpPr>
        <p:spPr>
          <a:xfrm>
            <a:off x="606926" y="3674979"/>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x7</a:t>
            </a:r>
            <a:endParaRPr lang="en-US" dirty="0"/>
          </a:p>
        </p:txBody>
      </p:sp>
      <p:sp>
        <p:nvSpPr>
          <p:cNvPr id="14" name="Rectangle 13"/>
          <p:cNvSpPr/>
          <p:nvPr/>
        </p:nvSpPr>
        <p:spPr>
          <a:xfrm>
            <a:off x="2358190" y="6034505"/>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x10</a:t>
            </a:r>
            <a:endParaRPr lang="en-US" sz="1200" dirty="0"/>
          </a:p>
        </p:txBody>
      </p:sp>
      <p:cxnSp>
        <p:nvCxnSpPr>
          <p:cNvPr id="16" name="Straight Connector 15"/>
          <p:cNvCxnSpPr/>
          <p:nvPr/>
        </p:nvCxnSpPr>
        <p:spPr>
          <a:xfrm rot="16200000" flipH="1">
            <a:off x="383672" y="1466515"/>
            <a:ext cx="5636131" cy="4050634"/>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1088189" y="673767"/>
            <a:ext cx="5842002" cy="5801898"/>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sp>
        <p:nvSpPr>
          <p:cNvPr id="25" name="Oval 24"/>
          <p:cNvSpPr/>
          <p:nvPr/>
        </p:nvSpPr>
        <p:spPr>
          <a:xfrm>
            <a:off x="6930191" y="5312611"/>
            <a:ext cx="494631" cy="44115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12</a:t>
            </a:r>
            <a:endParaRPr lang="en-US" sz="1200" dirty="0"/>
          </a:p>
        </p:txBody>
      </p:sp>
      <p:sp>
        <p:nvSpPr>
          <p:cNvPr id="15" name="Rectangle 14"/>
          <p:cNvSpPr/>
          <p:nvPr/>
        </p:nvSpPr>
        <p:spPr>
          <a:xfrm>
            <a:off x="4986420" y="5593347"/>
            <a:ext cx="481263" cy="441158"/>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x25</a:t>
            </a:r>
            <a:endParaRPr lang="en-US" sz="1200" dirty="0"/>
          </a:p>
        </p:txBody>
      </p:sp>
      <p:sp>
        <p:nvSpPr>
          <p:cNvPr id="18" name="Decagon 17"/>
          <p:cNvSpPr/>
          <p:nvPr/>
        </p:nvSpPr>
        <p:spPr>
          <a:xfrm>
            <a:off x="3789947" y="3895558"/>
            <a:ext cx="601579" cy="494632"/>
          </a:xfrm>
          <a:prstGeom prst="decagon">
            <a:avLst/>
          </a:prstGeom>
          <a:solidFill>
            <a:srgbClr val="CCFFCC"/>
          </a:solidFill>
          <a:ln>
            <a:solidFill>
              <a:srgbClr val="CCFFC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x40</a:t>
            </a:r>
            <a:endParaRPr lang="en-US" sz="1200" dirty="0">
              <a:solidFill>
                <a:schemeClr val="tx1"/>
              </a:solidFill>
            </a:endParaRPr>
          </a:p>
        </p:txBody>
      </p:sp>
      <p:sp>
        <p:nvSpPr>
          <p:cNvPr id="19" name="Oval Callout 18"/>
          <p:cNvSpPr/>
          <p:nvPr/>
        </p:nvSpPr>
        <p:spPr>
          <a:xfrm>
            <a:off x="3789948" y="2505242"/>
            <a:ext cx="3634874" cy="1390316"/>
          </a:xfrm>
          <a:prstGeom prst="wedgeEllipseCallout">
            <a:avLst>
              <a:gd name="adj1" fmla="val -36254"/>
              <a:gd name="adj2" fmla="val 57874"/>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4197709" y="2860856"/>
            <a:ext cx="2776121" cy="646331"/>
          </a:xfrm>
          <a:prstGeom prst="rect">
            <a:avLst/>
          </a:prstGeom>
          <a:noFill/>
        </p:spPr>
        <p:txBody>
          <a:bodyPr wrap="none" rtlCol="0">
            <a:spAutoFit/>
          </a:bodyPr>
          <a:lstStyle/>
          <a:p>
            <a:r>
              <a:rPr lang="en-US" dirty="0" smtClean="0"/>
              <a:t>Good candidate for labeling </a:t>
            </a:r>
            <a:br>
              <a:rPr lang="en-US" dirty="0" smtClean="0"/>
            </a:br>
            <a:r>
              <a:rPr lang="en-US" dirty="0" smtClean="0"/>
              <a:t>during active leaning</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Effective is This?</a:t>
            </a:r>
            <a:endParaRPr lang="en-US" dirty="0"/>
          </a:p>
        </p:txBody>
      </p:sp>
      <p:sp>
        <p:nvSpPr>
          <p:cNvPr id="3" name="Content Placeholder 2"/>
          <p:cNvSpPr>
            <a:spLocks noGrp="1"/>
          </p:cNvSpPr>
          <p:nvPr>
            <p:ph idx="1"/>
          </p:nvPr>
        </p:nvSpPr>
        <p:spPr/>
        <p:txBody>
          <a:bodyPr/>
          <a:lstStyle/>
          <a:p>
            <a:pPr>
              <a:buNone/>
            </a:pPr>
            <a:r>
              <a:rPr lang="en-US" dirty="0" smtClean="0"/>
              <a:t>Example Bill: </a:t>
            </a:r>
          </a:p>
          <a:p>
            <a:endParaRPr lang="en-US" dirty="0" smtClean="0"/>
          </a:p>
          <a:p>
            <a:pPr>
              <a:buNone/>
            </a:pPr>
            <a:r>
              <a:rPr lang="en-US" dirty="0" smtClean="0"/>
              <a:t>To amend the Higher Education Act of 1965 to prevent sex offenders subject to involuntary civil commitments from receiving Federal student financial aid</a:t>
            </a:r>
          </a:p>
          <a:p>
            <a:pPr>
              <a:buNone/>
            </a:pPr>
            <a:endParaRPr lang="en-US" dirty="0" smtClean="0"/>
          </a:p>
          <a:p>
            <a:pPr>
              <a:buNone/>
            </a:pPr>
            <a:r>
              <a:rPr lang="en-US" dirty="0" smtClean="0"/>
              <a:t>Prediction: 601 (correct)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Example:</a:t>
            </a:r>
          </a:p>
          <a:p>
            <a:pPr>
              <a:buNone/>
            </a:pPr>
            <a:endParaRPr lang="en-US" dirty="0" smtClean="0"/>
          </a:p>
          <a:p>
            <a:pPr>
              <a:buNone/>
            </a:pPr>
            <a:r>
              <a:rPr lang="en-US" dirty="0" smtClean="0"/>
              <a:t>To amend the Federal Insecticide, Fungicide, and </a:t>
            </a:r>
            <a:r>
              <a:rPr lang="en-US" dirty="0" err="1" smtClean="0"/>
              <a:t>Rodenticide</a:t>
            </a:r>
            <a:r>
              <a:rPr lang="en-US" dirty="0" smtClean="0"/>
              <a:t> Act to require local educational agencies and schools to implement integrated pest management systems to minimize the use of pesticides in schools and to provide parents, guardians, and employee</a:t>
            </a:r>
          </a:p>
          <a:p>
            <a:pPr>
              <a:buNone/>
            </a:pPr>
            <a:endParaRPr lang="en-US" dirty="0" smtClean="0"/>
          </a:p>
          <a:p>
            <a:pPr>
              <a:buNone/>
            </a:pPr>
            <a:r>
              <a:rPr lang="en-US" dirty="0" smtClean="0"/>
              <a:t>Prediction: 708 (I think this is wrong … John?)</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Process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Differing Approaches to Improvement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Approach 1: Careful Design</a:t>
            </a:r>
          </a:p>
          <a:p>
            <a:pPr lvl="1"/>
            <a:r>
              <a:rPr lang="en-US" dirty="0" smtClean="0"/>
              <a:t>Spend a long time designing exactly the right features, collecting the right data set, and designing the right algorithmic structure</a:t>
            </a:r>
          </a:p>
          <a:p>
            <a:pPr lvl="1"/>
            <a:r>
              <a:rPr lang="en-US" dirty="0" smtClean="0"/>
              <a:t>Implement and pray that it works</a:t>
            </a:r>
          </a:p>
          <a:p>
            <a:pPr lvl="1"/>
            <a:r>
              <a:rPr lang="en-US" dirty="0" smtClean="0"/>
              <a:t>Benefit: Nicer, perhaps more scalable algorithms.</a:t>
            </a:r>
          </a:p>
          <a:p>
            <a:endParaRPr lang="en-US" dirty="0" smtClean="0"/>
          </a:p>
          <a:p>
            <a:r>
              <a:rPr lang="en-US" dirty="0" smtClean="0"/>
              <a:t>Approach 2: Build-and-fix</a:t>
            </a:r>
          </a:p>
          <a:p>
            <a:pPr lvl="1"/>
            <a:r>
              <a:rPr lang="en-US" dirty="0" smtClean="0"/>
              <a:t>Implement something quick-and-dirty</a:t>
            </a:r>
          </a:p>
          <a:p>
            <a:pPr lvl="1"/>
            <a:r>
              <a:rPr lang="en-US" dirty="0" smtClean="0"/>
              <a:t>Run error analyses and diagnostics to see what’s wrong; fix errors</a:t>
            </a:r>
          </a:p>
          <a:p>
            <a:pPr lvl="1"/>
            <a:r>
              <a:rPr lang="en-US" dirty="0" smtClean="0"/>
              <a:t>Benefit: Faster time to market; can inform an eventual approach #1</a:t>
            </a:r>
          </a:p>
          <a:p>
            <a:pPr lvl="1">
              <a:buNone/>
            </a:pPr>
            <a:endParaRPr lang="en-US" dirty="0" smtClean="0"/>
          </a:p>
          <a:p>
            <a:pPr lvl="1">
              <a:buNone/>
            </a:pPr>
            <a:endParaRPr lang="en-US" dirty="0" smtClean="0"/>
          </a:p>
          <a:p>
            <a:pPr lvl="1">
              <a:buNone/>
            </a:pPr>
            <a:endParaRPr lang="en-US" dirty="0"/>
          </a:p>
          <a:p>
            <a:pPr lvl="1">
              <a:buNone/>
            </a:pPr>
            <a:r>
              <a:rPr lang="en-US" dirty="0" smtClean="0"/>
              <a:t>Credit: Andrew Ng’s machine learning advice: http://www.stanford.edu/class/cs229/materials/ML-advice.pdf</a:t>
            </a:r>
          </a:p>
          <a:p>
            <a:pPr lvl="1"/>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Deconstructing the Supervised Learning Problem</a:t>
            </a:r>
            <a:endParaRPr lang="en-US" dirty="0"/>
          </a:p>
        </p:txBody>
      </p:sp>
      <p:sp>
        <p:nvSpPr>
          <p:cNvPr id="3" name="Content Placeholder 2"/>
          <p:cNvSpPr>
            <a:spLocks noGrp="1"/>
          </p:cNvSpPr>
          <p:nvPr>
            <p:ph idx="1"/>
          </p:nvPr>
        </p:nvSpPr>
        <p:spPr/>
        <p:txBody>
          <a:bodyPr>
            <a:normAutofit/>
          </a:bodyPr>
          <a:lstStyle/>
          <a:p>
            <a:pPr>
              <a:buNone/>
            </a:pPr>
            <a:r>
              <a:rPr lang="en-US" sz="2000" dirty="0" smtClean="0"/>
              <a:t>Assume: </a:t>
            </a:r>
            <a:r>
              <a:rPr lang="en-US" sz="2000" dirty="0" err="1" smtClean="0"/>
              <a:t>y</a:t>
            </a:r>
            <a:r>
              <a:rPr lang="en-US" sz="2000" dirty="0" smtClean="0"/>
              <a:t>=</a:t>
            </a:r>
            <a:r>
              <a:rPr lang="en-US" sz="2000" dirty="0" err="1" smtClean="0"/>
              <a:t>F(x</a:t>
            </a:r>
            <a:r>
              <a:rPr lang="en-US" sz="2000" dirty="0" smtClean="0"/>
              <a:t>) is an unknown true function</a:t>
            </a:r>
          </a:p>
          <a:p>
            <a:pPr>
              <a:buNone/>
            </a:pPr>
            <a:endParaRPr lang="en-US" sz="2000" dirty="0" smtClean="0"/>
          </a:p>
          <a:p>
            <a:pPr>
              <a:buNone/>
            </a:pPr>
            <a:r>
              <a:rPr lang="en-US" sz="2000" dirty="0" smtClean="0"/>
              <a:t>D: training sample drawn from </a:t>
            </a:r>
            <a:r>
              <a:rPr lang="en-US" sz="2000" dirty="0" err="1" smtClean="0"/>
              <a:t>F(x</a:t>
            </a:r>
            <a:r>
              <a:rPr lang="en-US" sz="2000" dirty="0" smtClean="0"/>
              <a:t>) </a:t>
            </a:r>
          </a:p>
          <a:p>
            <a:pPr>
              <a:buNone/>
            </a:pPr>
            <a:endParaRPr lang="en-US" sz="2000" dirty="0" smtClean="0"/>
          </a:p>
          <a:p>
            <a:pPr>
              <a:buNone/>
            </a:pPr>
            <a:r>
              <a:rPr lang="en-US" sz="2000" dirty="0" smtClean="0"/>
              <a:t>Problem: Induce </a:t>
            </a:r>
            <a:r>
              <a:rPr lang="en-US" sz="2000" dirty="0"/>
              <a:t>a</a:t>
            </a:r>
            <a:r>
              <a:rPr lang="en-US" sz="2000" dirty="0" smtClean="0"/>
              <a:t> function </a:t>
            </a:r>
            <a:r>
              <a:rPr lang="en-US" sz="2000" dirty="0" err="1" smtClean="0"/>
              <a:t>G(x</a:t>
            </a:r>
            <a:r>
              <a:rPr lang="en-US" sz="2000" dirty="0" smtClean="0"/>
              <a:t>) from D for the purpose of predicting the correct output value for an unseen instance.</a:t>
            </a:r>
          </a:p>
          <a:p>
            <a:pPr>
              <a:buNone/>
            </a:pPr>
            <a:endParaRPr lang="en-US" sz="2000" dirty="0" smtClean="0"/>
          </a:p>
          <a:p>
            <a:pPr>
              <a:buNone/>
            </a:pPr>
            <a:r>
              <a:rPr lang="en-US" sz="2000" b="1" dirty="0" smtClean="0"/>
              <a:t>Goal: </a:t>
            </a:r>
          </a:p>
          <a:p>
            <a:pPr>
              <a:buNone/>
            </a:pPr>
            <a:endParaRPr lang="en-US" sz="2000" dirty="0" smtClean="0"/>
          </a:p>
          <a:p>
            <a:pPr>
              <a:buNone/>
            </a:pPr>
            <a:r>
              <a:rPr lang="en-US" sz="2000" dirty="0" smtClean="0"/>
              <a:t>Error( ( </a:t>
            </a:r>
            <a:r>
              <a:rPr lang="en-US" sz="2000" dirty="0" err="1" smtClean="0"/>
              <a:t>F(x</a:t>
            </a:r>
            <a:r>
              <a:rPr lang="en-US" sz="2000" dirty="0" smtClean="0"/>
              <a:t>) – </a:t>
            </a:r>
            <a:r>
              <a:rPr lang="en-US" sz="2000" dirty="0" err="1" smtClean="0"/>
              <a:t>G(x</a:t>
            </a:r>
            <a:r>
              <a:rPr lang="en-US" sz="2000" dirty="0" smtClean="0"/>
              <a:t>) )^2 ) is near zero for unseen instances drawn from </a:t>
            </a:r>
            <a:r>
              <a:rPr lang="en-US" sz="2000" dirty="0" err="1" smtClean="0"/>
              <a:t>F(x</a:t>
            </a:r>
            <a:r>
              <a:rPr lang="en-US" sz="2000"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Unsupervised, Supervised, </a:t>
            </a:r>
            <a:br>
              <a:rPr lang="en-US" dirty="0" smtClean="0"/>
            </a:br>
            <a:r>
              <a:rPr lang="en-US" dirty="0" smtClean="0"/>
              <a:t>and Semi-Supervised Learning</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From the computer science literature (ICML 2007 and Wikipedia)</a:t>
            </a:r>
          </a:p>
          <a:p>
            <a:pPr lvl="1"/>
            <a:r>
              <a:rPr lang="en-US" dirty="0" smtClean="0"/>
              <a:t>Unsupervised learning  is a class of problems in which one seeks to determine how data are organized. Many methods employed here are based on data mining methods used to preprocess data. It is distinguished from supervised learning (and reinforcement learning) in that the learner is given only unlabeled examples.</a:t>
            </a:r>
          </a:p>
          <a:p>
            <a:pPr lvl="1"/>
            <a:r>
              <a:rPr lang="en-US" b="1" dirty="0" smtClean="0"/>
              <a:t>Supervised learning deduces a function from training data. The training data consist of pairs of input objects (typically vectors) and desired outputs. The output of the function can be a continuous value (called regression), or can predict a class label of the input object (called classification). The task of the supervised learner is to predict the value of the function for any valid input object after having seen a number of training examples (i.e. pairs of input and target output). To achieve this, the learner has to generalize from the presented data to unseen situations in a "reasonable" way (see inductive bias). </a:t>
            </a:r>
          </a:p>
          <a:p>
            <a:pPr lvl="2"/>
            <a:r>
              <a:rPr lang="en-US" dirty="0" smtClean="0"/>
              <a:t>Semi-supervised learning is a technique that makes use of both labeled and unlabeled data for training - typically a small amount of labeled data with a large amount of unlabeled data. Semi-supervised learning falls between unsupervised learning (without any labeled training data) and supervised learning (with completely labeled training data). Unlabeled data, when used in conjunction with a small amount of labeled data, can sometimes produce considerable improvement in learning accuracy. </a:t>
            </a:r>
          </a:p>
          <a:p>
            <a:r>
              <a:rPr lang="en-US" dirty="0" smtClean="0"/>
              <a:t>When to choose (for research):</a:t>
            </a:r>
          </a:p>
          <a:p>
            <a:pPr lvl="1"/>
            <a:r>
              <a:rPr lang="en-US" dirty="0" smtClean="0"/>
              <a:t>Unsupervised learning helps you understand data</a:t>
            </a:r>
          </a:p>
          <a:p>
            <a:pPr lvl="1"/>
            <a:r>
              <a:rPr lang="en-US" dirty="0" smtClean="0"/>
              <a:t>Supervised learning enables predictive model testing</a:t>
            </a:r>
          </a:p>
          <a:p>
            <a:pPr lvl="1"/>
            <a:r>
              <a:rPr lang="en-US" dirty="0" smtClean="0"/>
              <a:t>Semi-supervised learning sometimes enables predictive model testing at reduced cost.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 Method 1</a:t>
            </a:r>
            <a:endParaRPr lang="en-US" dirty="0"/>
          </a:p>
        </p:txBody>
      </p:sp>
      <p:sp>
        <p:nvSpPr>
          <p:cNvPr id="3" name="Content Placeholder 2"/>
          <p:cNvSpPr>
            <a:spLocks noGrp="1"/>
          </p:cNvSpPr>
          <p:nvPr>
            <p:ph idx="1"/>
          </p:nvPr>
        </p:nvSpPr>
        <p:spPr>
          <a:xfrm>
            <a:off x="457200" y="4570110"/>
            <a:ext cx="8229600" cy="1556053"/>
          </a:xfrm>
        </p:spPr>
        <p:txBody>
          <a:bodyPr>
            <a:normAutofit fontScale="77500" lnSpcReduction="20000"/>
          </a:bodyPr>
          <a:lstStyle/>
          <a:p>
            <a:pPr>
              <a:buNone/>
            </a:pPr>
            <a:r>
              <a:rPr lang="en-US" dirty="0" smtClean="0"/>
              <a:t>Step 1: Set aside a held-out set (H1)</a:t>
            </a:r>
          </a:p>
          <a:p>
            <a:pPr>
              <a:buNone/>
            </a:pPr>
            <a:r>
              <a:rPr lang="en-US" dirty="0" smtClean="0"/>
              <a:t>Step 2: 5-fold cross validation (using S1 – S5) to train a model</a:t>
            </a:r>
          </a:p>
          <a:p>
            <a:pPr>
              <a:buNone/>
            </a:pPr>
            <a:r>
              <a:rPr lang="en-US" dirty="0" smtClean="0"/>
              <a:t>Step 3: Report performance against H1 </a:t>
            </a:r>
            <a:endParaRPr lang="en-US" dirty="0"/>
          </a:p>
        </p:txBody>
      </p:sp>
      <p:sp>
        <p:nvSpPr>
          <p:cNvPr id="11" name="Rectangle 10"/>
          <p:cNvSpPr/>
          <p:nvPr/>
        </p:nvSpPr>
        <p:spPr>
          <a:xfrm>
            <a:off x="884485"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S1</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5" name="Rectangle 14"/>
          <p:cNvSpPr/>
          <p:nvPr/>
        </p:nvSpPr>
        <p:spPr>
          <a:xfrm>
            <a:off x="2075147"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S2</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6" name="Rectangle 15"/>
          <p:cNvSpPr/>
          <p:nvPr/>
        </p:nvSpPr>
        <p:spPr>
          <a:xfrm>
            <a:off x="3265809"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S3</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7" name="Rectangle 16"/>
          <p:cNvSpPr/>
          <p:nvPr/>
        </p:nvSpPr>
        <p:spPr>
          <a:xfrm>
            <a:off x="4456471"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S4</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8" name="Rectangle 17"/>
          <p:cNvSpPr/>
          <p:nvPr/>
        </p:nvSpPr>
        <p:spPr>
          <a:xfrm>
            <a:off x="5647133"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S5</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9" name="Rectangle 18"/>
          <p:cNvSpPr/>
          <p:nvPr/>
        </p:nvSpPr>
        <p:spPr>
          <a:xfrm>
            <a:off x="6837795" y="1701033"/>
            <a:ext cx="1190662" cy="1485570"/>
          </a:xfrm>
          <a:prstGeom prst="rect">
            <a:avLst/>
          </a:prstGeom>
          <a:blipFill rotWithShape="1">
            <a:blip r:embed="rId4"/>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H1</a:t>
            </a:r>
            <a:br>
              <a:rPr lang="en-US" dirty="0" smtClean="0">
                <a:solidFill>
                  <a:schemeClr val="tx1"/>
                </a:solidFill>
              </a:rPr>
            </a:br>
            <a:r>
              <a:rPr lang="en-US" dirty="0" smtClean="0">
                <a:solidFill>
                  <a:schemeClr val="tx1"/>
                </a:solidFill>
              </a:rPr>
              <a:t>200 Docs</a:t>
            </a:r>
            <a:endParaRPr lang="en-US" dirty="0">
              <a:solidFill>
                <a:schemeClr val="tx1"/>
              </a:solidFill>
            </a:endParaRPr>
          </a:p>
        </p:txBody>
      </p:sp>
      <p:sp>
        <p:nvSpPr>
          <p:cNvPr id="23" name="TextBox 22"/>
          <p:cNvSpPr txBox="1"/>
          <p:nvPr/>
        </p:nvSpPr>
        <p:spPr>
          <a:xfrm>
            <a:off x="1406115" y="3912377"/>
            <a:ext cx="184666" cy="369332"/>
          </a:xfrm>
          <a:prstGeom prst="rect">
            <a:avLst/>
          </a:prstGeom>
          <a:noFill/>
        </p:spPr>
        <p:txBody>
          <a:bodyPr wrap="none" rtlCol="0">
            <a:spAutoFit/>
          </a:bodyPr>
          <a:lstStyle/>
          <a:p>
            <a:endParaRPr lang="en-US" dirty="0"/>
          </a:p>
        </p:txBody>
      </p:sp>
      <p:sp>
        <p:nvSpPr>
          <p:cNvPr id="26" name="Right Brace 25"/>
          <p:cNvSpPr/>
          <p:nvPr/>
        </p:nvSpPr>
        <p:spPr>
          <a:xfrm rot="5400000">
            <a:off x="3571988" y="499099"/>
            <a:ext cx="578301" cy="595331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TextBox 26"/>
          <p:cNvSpPr txBox="1"/>
          <p:nvPr/>
        </p:nvSpPr>
        <p:spPr>
          <a:xfrm>
            <a:off x="2846242" y="3889701"/>
            <a:ext cx="2047105" cy="369332"/>
          </a:xfrm>
          <a:prstGeom prst="rect">
            <a:avLst/>
          </a:prstGeom>
          <a:noFill/>
        </p:spPr>
        <p:txBody>
          <a:bodyPr wrap="none" rtlCol="0">
            <a:spAutoFit/>
          </a:bodyPr>
          <a:lstStyle/>
          <a:p>
            <a:r>
              <a:rPr lang="en-US" dirty="0" smtClean="0"/>
              <a:t>Model Construction</a:t>
            </a:r>
            <a:endParaRPr lang="en-US" dirty="0"/>
          </a:p>
        </p:txBody>
      </p:sp>
      <p:sp>
        <p:nvSpPr>
          <p:cNvPr id="28" name="Right Brace 27"/>
          <p:cNvSpPr/>
          <p:nvPr/>
        </p:nvSpPr>
        <p:spPr>
          <a:xfrm rot="5400000">
            <a:off x="7140793" y="2883604"/>
            <a:ext cx="578301" cy="11843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 name="TextBox 28"/>
          <p:cNvSpPr txBox="1"/>
          <p:nvPr/>
        </p:nvSpPr>
        <p:spPr>
          <a:xfrm>
            <a:off x="6541995" y="3889701"/>
            <a:ext cx="1780994" cy="369332"/>
          </a:xfrm>
          <a:prstGeom prst="rect">
            <a:avLst/>
          </a:prstGeom>
          <a:noFill/>
        </p:spPr>
        <p:txBody>
          <a:bodyPr wrap="square" rtlCol="0">
            <a:spAutoFit/>
          </a:bodyPr>
          <a:lstStyle/>
          <a:p>
            <a:r>
              <a:rPr lang="en-US" dirty="0" smtClean="0"/>
              <a:t>Model Validation</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 Method 2</a:t>
            </a:r>
            <a:endParaRPr lang="en-US" dirty="0"/>
          </a:p>
        </p:txBody>
      </p:sp>
      <p:sp>
        <p:nvSpPr>
          <p:cNvPr id="3" name="Content Placeholder 2"/>
          <p:cNvSpPr>
            <a:spLocks noGrp="1"/>
          </p:cNvSpPr>
          <p:nvPr>
            <p:ph idx="1"/>
          </p:nvPr>
        </p:nvSpPr>
        <p:spPr>
          <a:xfrm>
            <a:off x="457200" y="4570110"/>
            <a:ext cx="8229600" cy="1556053"/>
          </a:xfrm>
        </p:spPr>
        <p:txBody>
          <a:bodyPr>
            <a:normAutofit fontScale="40000" lnSpcReduction="20000"/>
          </a:bodyPr>
          <a:lstStyle/>
          <a:p>
            <a:pPr>
              <a:buNone/>
            </a:pPr>
            <a:r>
              <a:rPr lang="en-US" dirty="0" smtClean="0"/>
              <a:t>For </a:t>
            </a:r>
            <a:r>
              <a:rPr lang="en-US" dirty="0" err="1" smtClean="0"/>
              <a:t>i</a:t>
            </a:r>
            <a:r>
              <a:rPr lang="en-US" dirty="0" smtClean="0"/>
              <a:t> = 1 to 1000</a:t>
            </a:r>
          </a:p>
          <a:p>
            <a:pPr>
              <a:buNone/>
            </a:pPr>
            <a:r>
              <a:rPr lang="en-US" dirty="0" smtClean="0"/>
              <a:t>	Step 1: Set aside a held-out set (H1)</a:t>
            </a:r>
          </a:p>
          <a:p>
            <a:pPr>
              <a:buNone/>
            </a:pPr>
            <a:r>
              <a:rPr lang="en-US" dirty="0" smtClean="0"/>
              <a:t>	Step 2: Use Set S in experiments to train a model</a:t>
            </a:r>
          </a:p>
          <a:p>
            <a:pPr>
              <a:buNone/>
            </a:pPr>
            <a:r>
              <a:rPr lang="en-US" dirty="0" smtClean="0"/>
              <a:t>		Step 2a: Random sample </a:t>
            </a:r>
            <a:r>
              <a:rPr lang="en-US" dirty="0" err="1" smtClean="0"/>
              <a:t>w</a:t>
            </a:r>
            <a:r>
              <a:rPr lang="en-US" dirty="0" smtClean="0"/>
              <a:t>/replacement from S to form S2</a:t>
            </a:r>
          </a:p>
          <a:p>
            <a:pPr>
              <a:buNone/>
            </a:pPr>
            <a:r>
              <a:rPr lang="en-US" dirty="0" smtClean="0"/>
              <a:t>		Step 2b: S1 = S – S2</a:t>
            </a:r>
          </a:p>
          <a:p>
            <a:pPr>
              <a:buNone/>
            </a:pPr>
            <a:r>
              <a:rPr lang="en-US" dirty="0" smtClean="0"/>
              <a:t>	Step 3: Report performance </a:t>
            </a:r>
            <a:r>
              <a:rPr lang="en-US" dirty="0" err="1" smtClean="0"/>
              <a:t>P(i</a:t>
            </a:r>
            <a:r>
              <a:rPr lang="en-US" dirty="0" smtClean="0"/>
              <a:t>) against H1. Save the model </a:t>
            </a:r>
            <a:r>
              <a:rPr lang="en-US" dirty="0" err="1" smtClean="0"/>
              <a:t>M(i</a:t>
            </a:r>
            <a:r>
              <a:rPr lang="en-US" dirty="0" smtClean="0"/>
              <a:t>).</a:t>
            </a:r>
          </a:p>
          <a:p>
            <a:pPr>
              <a:buNone/>
            </a:pPr>
            <a:r>
              <a:rPr lang="en-US" dirty="0" err="1" smtClean="0"/>
              <a:t>Mean(P</a:t>
            </a:r>
            <a:r>
              <a:rPr lang="en-US" dirty="0" smtClean="0"/>
              <a:t>) = expected performance and </a:t>
            </a:r>
            <a:r>
              <a:rPr lang="en-US" dirty="0" err="1" smtClean="0"/>
              <a:t>StdDev(P</a:t>
            </a:r>
            <a:r>
              <a:rPr lang="en-US" dirty="0" smtClean="0"/>
              <a:t>) = expected deviation in performance</a:t>
            </a:r>
          </a:p>
        </p:txBody>
      </p:sp>
      <p:sp>
        <p:nvSpPr>
          <p:cNvPr id="11" name="Rectangle 10"/>
          <p:cNvSpPr/>
          <p:nvPr/>
        </p:nvSpPr>
        <p:spPr>
          <a:xfrm>
            <a:off x="884485" y="1701033"/>
            <a:ext cx="4762648"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S1 – Training Sample</a:t>
            </a:r>
            <a:br>
              <a:rPr lang="en-US" dirty="0" smtClean="0">
                <a:solidFill>
                  <a:schemeClr val="tx1"/>
                </a:solidFill>
              </a:rPr>
            </a:br>
            <a:r>
              <a:rPr lang="en-US" dirty="0" smtClean="0">
                <a:solidFill>
                  <a:schemeClr val="tx1"/>
                </a:solidFill>
              </a:rPr>
              <a:t>S1 = S – S2</a:t>
            </a:r>
            <a:br>
              <a:rPr lang="en-US" dirty="0" smtClean="0">
                <a:solidFill>
                  <a:schemeClr val="tx1"/>
                </a:solidFill>
              </a:rPr>
            </a:br>
            <a:r>
              <a:rPr lang="en-US" dirty="0" smtClean="0">
                <a:solidFill>
                  <a:schemeClr val="tx1"/>
                </a:solidFill>
              </a:rPr>
              <a:t>640 Docs</a:t>
            </a:r>
            <a:endParaRPr lang="en-US" dirty="0">
              <a:solidFill>
                <a:schemeClr val="tx1"/>
              </a:solidFill>
            </a:endParaRPr>
          </a:p>
        </p:txBody>
      </p:sp>
      <p:sp>
        <p:nvSpPr>
          <p:cNvPr id="18" name="Rectangle 17"/>
          <p:cNvSpPr/>
          <p:nvPr/>
        </p:nvSpPr>
        <p:spPr>
          <a:xfrm>
            <a:off x="5647133"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S2 – Test Sample</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9" name="Rectangle 18"/>
          <p:cNvSpPr/>
          <p:nvPr/>
        </p:nvSpPr>
        <p:spPr>
          <a:xfrm>
            <a:off x="6837795" y="1701033"/>
            <a:ext cx="1190662" cy="1485570"/>
          </a:xfrm>
          <a:prstGeom prst="rect">
            <a:avLst/>
          </a:prstGeom>
          <a:blipFill rotWithShape="1">
            <a:blip r:embed="rId4"/>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H1</a:t>
            </a:r>
            <a:br>
              <a:rPr lang="en-US" dirty="0" smtClean="0">
                <a:solidFill>
                  <a:schemeClr val="tx1"/>
                </a:solidFill>
              </a:rPr>
            </a:br>
            <a:r>
              <a:rPr lang="en-US" dirty="0" smtClean="0">
                <a:solidFill>
                  <a:schemeClr val="tx1"/>
                </a:solidFill>
              </a:rPr>
              <a:t>200 Docs</a:t>
            </a:r>
            <a:endParaRPr lang="en-US" dirty="0">
              <a:solidFill>
                <a:schemeClr val="tx1"/>
              </a:solidFill>
            </a:endParaRPr>
          </a:p>
        </p:txBody>
      </p:sp>
      <p:sp>
        <p:nvSpPr>
          <p:cNvPr id="23" name="TextBox 22"/>
          <p:cNvSpPr txBox="1"/>
          <p:nvPr/>
        </p:nvSpPr>
        <p:spPr>
          <a:xfrm>
            <a:off x="1406115" y="3912377"/>
            <a:ext cx="184666" cy="369332"/>
          </a:xfrm>
          <a:prstGeom prst="rect">
            <a:avLst/>
          </a:prstGeom>
          <a:noFill/>
        </p:spPr>
        <p:txBody>
          <a:bodyPr wrap="none" rtlCol="0">
            <a:spAutoFit/>
          </a:bodyPr>
          <a:lstStyle/>
          <a:p>
            <a:endParaRPr lang="en-US" dirty="0"/>
          </a:p>
        </p:txBody>
      </p:sp>
      <p:sp>
        <p:nvSpPr>
          <p:cNvPr id="26" name="Right Brace 25"/>
          <p:cNvSpPr/>
          <p:nvPr/>
        </p:nvSpPr>
        <p:spPr>
          <a:xfrm rot="5400000">
            <a:off x="3571988" y="499099"/>
            <a:ext cx="578301" cy="595331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TextBox 26"/>
          <p:cNvSpPr txBox="1"/>
          <p:nvPr/>
        </p:nvSpPr>
        <p:spPr>
          <a:xfrm>
            <a:off x="2846242" y="3889701"/>
            <a:ext cx="2616296" cy="369332"/>
          </a:xfrm>
          <a:prstGeom prst="rect">
            <a:avLst/>
          </a:prstGeom>
          <a:noFill/>
        </p:spPr>
        <p:txBody>
          <a:bodyPr wrap="none" rtlCol="0">
            <a:spAutoFit/>
          </a:bodyPr>
          <a:lstStyle/>
          <a:p>
            <a:r>
              <a:rPr lang="en-US" dirty="0" smtClean="0"/>
              <a:t>Set S: Model Construction</a:t>
            </a:r>
            <a:endParaRPr lang="en-US" dirty="0"/>
          </a:p>
        </p:txBody>
      </p:sp>
      <p:sp>
        <p:nvSpPr>
          <p:cNvPr id="28" name="Right Brace 27"/>
          <p:cNvSpPr/>
          <p:nvPr/>
        </p:nvSpPr>
        <p:spPr>
          <a:xfrm rot="5400000">
            <a:off x="7140793" y="2883604"/>
            <a:ext cx="578301" cy="11843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 name="TextBox 28"/>
          <p:cNvSpPr txBox="1"/>
          <p:nvPr/>
        </p:nvSpPr>
        <p:spPr>
          <a:xfrm>
            <a:off x="6541995" y="3889701"/>
            <a:ext cx="1780994" cy="369332"/>
          </a:xfrm>
          <a:prstGeom prst="rect">
            <a:avLst/>
          </a:prstGeom>
          <a:noFill/>
        </p:spPr>
        <p:txBody>
          <a:bodyPr wrap="square" rtlCol="0">
            <a:spAutoFit/>
          </a:bodyPr>
          <a:lstStyle/>
          <a:p>
            <a:r>
              <a:rPr lang="en-US" dirty="0" smtClean="0"/>
              <a:t>Model Validation</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Example</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Information Need: “Given 1000 </a:t>
            </a:r>
            <a:r>
              <a:rPr lang="en-US" b="1" u="sng" dirty="0" smtClean="0"/>
              <a:t>documents</a:t>
            </a:r>
            <a:r>
              <a:rPr lang="en-US" dirty="0" smtClean="0"/>
              <a:t>, divide them into two groups: a group where the author is expressing </a:t>
            </a:r>
            <a:r>
              <a:rPr lang="en-US" b="1" u="sng" dirty="0" smtClean="0"/>
              <a:t>joy</a:t>
            </a:r>
            <a:r>
              <a:rPr lang="en-US" dirty="0" smtClean="0"/>
              <a:t> and anything else.”</a:t>
            </a:r>
          </a:p>
          <a:p>
            <a:pPr>
              <a:buNone/>
            </a:pPr>
            <a:endParaRPr lang="en-US" dirty="0" smtClean="0"/>
          </a:p>
          <a:p>
            <a:pPr>
              <a:buNone/>
            </a:pPr>
            <a:r>
              <a:rPr lang="en-US" u="sng" dirty="0" smtClean="0"/>
              <a:t>Example Documents: </a:t>
            </a:r>
          </a:p>
          <a:p>
            <a:pPr>
              <a:buNone/>
            </a:pPr>
            <a:r>
              <a:rPr lang="en-US" dirty="0" smtClean="0"/>
              <a:t>	Doc1: “I’m so happy about the Financial Reform Bill!!!”</a:t>
            </a:r>
          </a:p>
          <a:p>
            <a:pPr>
              <a:buNone/>
            </a:pPr>
            <a:r>
              <a:rPr lang="en-US" dirty="0" smtClean="0"/>
              <a:t>	Doc2: “I’m so sad!!!  The Financial Reform Bill is a waste of paper.”</a:t>
            </a:r>
          </a:p>
          <a:p>
            <a:pPr>
              <a:buNone/>
            </a:pPr>
            <a:r>
              <a:rPr lang="en-US" dirty="0" smtClean="0"/>
              <a:t>	.</a:t>
            </a:r>
          </a:p>
          <a:p>
            <a:pPr>
              <a:buNone/>
            </a:pPr>
            <a:r>
              <a:rPr lang="en-US" dirty="0" smtClean="0"/>
              <a:t>	Doc997: “The Financial Reform Bill is so sad!!! I hope Congress is happy!!!”</a:t>
            </a:r>
          </a:p>
          <a:p>
            <a:pPr>
              <a:buNone/>
            </a:pPr>
            <a:r>
              <a:rPr lang="en-US" dirty="0" smtClean="0"/>
              <a:t>	Doc998: “I’m so happy with the Financial Reform Bill!!!  I’m glad that it isn’t sad!!!”</a:t>
            </a:r>
          </a:p>
          <a:p>
            <a:pPr>
              <a:buNone/>
            </a:pPr>
            <a:r>
              <a:rPr lang="en-US" dirty="0" smtClean="0"/>
              <a:t>	Doc999: “Is that the Financial Reform Bill or do I smell bacon!!!”</a:t>
            </a:r>
          </a:p>
          <a:p>
            <a:pPr>
              <a:buNone/>
            </a:pPr>
            <a:r>
              <a:rPr lang="en-US" dirty="0" smtClean="0"/>
              <a:t>	Doc1000: “The Financial Reform Bill … Oh my Gaga!!!”</a:t>
            </a:r>
          </a:p>
          <a:p>
            <a:pPr>
              <a:buNone/>
            </a:pPr>
            <a:endParaRPr lang="en-US" dirty="0" smtClean="0"/>
          </a:p>
          <a:p>
            <a:pPr>
              <a:buNone/>
            </a:pPr>
            <a:r>
              <a:rPr lang="en-US" dirty="0" smtClean="0"/>
              <a:t>Question: how can I teach a computer to divide documents into these sets?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off-the-shelf tools can help?</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The first step is always: what already exists?</a:t>
            </a:r>
          </a:p>
          <a:p>
            <a:pPr>
              <a:buNone/>
            </a:pPr>
            <a:endParaRPr lang="en-US" dirty="0" smtClean="0"/>
          </a:p>
          <a:p>
            <a:pPr>
              <a:buNone/>
            </a:pPr>
            <a:r>
              <a:rPr lang="en-US" dirty="0" smtClean="0"/>
              <a:t>In this case, there is a simple off-the-shelf tool called LIWC 2007 that is frequently used in research to begin projects that involve detection of emotion in text.  LIWC is dictionary and rule based, derived from psychological testing on emails, blog, and a few other types of documents.</a:t>
            </a:r>
          </a:p>
          <a:p>
            <a:pPr>
              <a:buNone/>
            </a:pPr>
            <a:endParaRPr lang="en-US" dirty="0" smtClean="0"/>
          </a:p>
          <a:p>
            <a:pPr>
              <a:buNone/>
            </a:pPr>
            <a:r>
              <a:rPr lang="en-US" dirty="0" smtClean="0"/>
              <a:t>So, we start a build-and-fix cycle using it.</a:t>
            </a:r>
          </a:p>
          <a:p>
            <a:pPr>
              <a:buNone/>
            </a:pPr>
            <a:endParaRPr lang="en-US" dirty="0" smtClean="0"/>
          </a:p>
          <a:p>
            <a:pPr>
              <a:buNone/>
            </a:pPr>
            <a:endParaRPr lang="en-US" dirty="0" smtClean="0"/>
          </a:p>
          <a:p>
            <a:pPr>
              <a:buNone/>
            </a:pPr>
            <a:r>
              <a:rPr lang="en-US" dirty="0" smtClean="0"/>
              <a:t>Reference: Chung, C.K., &amp; </a:t>
            </a:r>
            <a:r>
              <a:rPr lang="en-US" dirty="0" err="1" smtClean="0"/>
              <a:t>Pennebaker</a:t>
            </a:r>
            <a:r>
              <a:rPr lang="en-US" dirty="0" smtClean="0"/>
              <a:t>, J.W. (2007). The psychological functions of function words. In K. Fiedler (Ed.), </a:t>
            </a:r>
            <a:r>
              <a:rPr lang="en-US" i="1" dirty="0" smtClean="0"/>
              <a:t>Social communication </a:t>
            </a:r>
            <a:r>
              <a:rPr lang="en-US" dirty="0" smtClean="0"/>
              <a:t>(pp. 343-359). New York: Psychology Press.</a:t>
            </a:r>
          </a:p>
          <a:p>
            <a:pPr>
              <a:buNone/>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Quick-and-Dirty Baseline: LIWC </a:t>
            </a:r>
            <a:br>
              <a:rPr lang="en-US" dirty="0" smtClean="0"/>
            </a:br>
            <a:r>
              <a:rPr lang="en-US" dirty="0" smtClean="0"/>
              <a:t>(Linguistic Inquiry and Word Count)</a:t>
            </a:r>
            <a:endParaRPr lang="en-US" dirty="0"/>
          </a:p>
        </p:txBody>
      </p:sp>
      <p:sp>
        <p:nvSpPr>
          <p:cNvPr id="3" name="Content Placeholder 2"/>
          <p:cNvSpPr>
            <a:spLocks noGrp="1"/>
          </p:cNvSpPr>
          <p:nvPr>
            <p:ph idx="1"/>
          </p:nvPr>
        </p:nvSpPr>
        <p:spPr/>
        <p:txBody>
          <a:bodyPr>
            <a:normAutofit fontScale="55000" lnSpcReduction="20000"/>
          </a:bodyPr>
          <a:lstStyle/>
          <a:p>
            <a:pPr>
              <a:buNone/>
            </a:pPr>
            <a:endParaRPr lang="en-US" dirty="0" smtClean="0"/>
          </a:p>
          <a:p>
            <a:pPr>
              <a:buNone/>
            </a:pPr>
            <a:r>
              <a:rPr lang="en-US" dirty="0" smtClean="0"/>
              <a:t>Step 1: Identify words, symbols and word combinations that are usually correlated with joy (i.e. build a dictionary).  LIWC has 87 categories of word/symbol groups.</a:t>
            </a:r>
          </a:p>
          <a:p>
            <a:pPr>
              <a:buNone/>
            </a:pPr>
            <a:endParaRPr lang="en-US" dirty="0" smtClean="0"/>
          </a:p>
          <a:p>
            <a:pPr>
              <a:buNone/>
            </a:pPr>
            <a:r>
              <a:rPr lang="en-US" dirty="0" smtClean="0"/>
              <a:t>Step 2: Scan each document for the words/symbols (from step 1), build counts.</a:t>
            </a:r>
          </a:p>
          <a:p>
            <a:pPr>
              <a:buNone/>
            </a:pPr>
            <a:endParaRPr lang="en-US" dirty="0" smtClean="0"/>
          </a:p>
          <a:p>
            <a:pPr>
              <a:buNone/>
            </a:pPr>
            <a:r>
              <a:rPr lang="en-US" dirty="0" smtClean="0"/>
              <a:t>Step 3: Predict class membership based on counts.</a:t>
            </a:r>
          </a:p>
          <a:p>
            <a:pPr>
              <a:buNone/>
            </a:pPr>
            <a:r>
              <a:rPr lang="en-US" dirty="0" smtClean="0"/>
              <a:t>	If “Positive emotion” word count &gt; 0 then</a:t>
            </a:r>
          </a:p>
          <a:p>
            <a:pPr>
              <a:buNone/>
            </a:pPr>
            <a:r>
              <a:rPr lang="en-US" dirty="0" smtClean="0"/>
              <a:t>			predict “Expresses Joy” class (we’ll call this class = 1)</a:t>
            </a:r>
          </a:p>
          <a:p>
            <a:pPr>
              <a:buNone/>
            </a:pPr>
            <a:r>
              <a:rPr lang="en-US" dirty="0" smtClean="0"/>
              <a:t>	else</a:t>
            </a:r>
          </a:p>
          <a:p>
            <a:pPr>
              <a:buNone/>
            </a:pPr>
            <a:r>
              <a:rPr lang="en-US" dirty="0" smtClean="0"/>
              <a:t>			predict “Does not express joy” class (we’ll call this class = 0)</a:t>
            </a:r>
          </a:p>
          <a:p>
            <a:pPr>
              <a:buNone/>
            </a:pPr>
            <a:endParaRPr lang="en-US" dirty="0" smtClean="0"/>
          </a:p>
          <a:p>
            <a:pPr>
              <a:buNone/>
            </a:pPr>
            <a:r>
              <a:rPr lang="en-US" dirty="0" smtClean="0"/>
              <a:t>Step 4: Evaluate the output using some sample of “testing” examples or another method (correlation correspondence is very weak evaluative test).</a:t>
            </a:r>
          </a:p>
          <a:p>
            <a:endParaRPr lang="en-US" dirty="0" smtClean="0"/>
          </a:p>
          <a:p>
            <a:endParaRPr lang="en-US" dirty="0" smtClean="0"/>
          </a:p>
          <a:p>
            <a:endParaRPr lang="en-US" sz="2162"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Simple LIWC 2007 Features </a:t>
            </a:r>
            <a:br>
              <a:rPr lang="en-US" dirty="0" smtClean="0"/>
            </a:br>
            <a:r>
              <a:rPr lang="en-US" dirty="0" smtClean="0"/>
              <a:t>and Classifier Output</a:t>
            </a:r>
            <a:endParaRPr lang="en-US" dirty="0"/>
          </a:p>
        </p:txBody>
      </p:sp>
      <p:graphicFrame>
        <p:nvGraphicFramePr>
          <p:cNvPr id="6" name="Content Placeholder 5"/>
          <p:cNvGraphicFramePr>
            <a:graphicFrameLocks noGrp="1"/>
          </p:cNvGraphicFramePr>
          <p:nvPr>
            <p:ph idx="1"/>
          </p:nvPr>
        </p:nvGraphicFramePr>
        <p:xfrm>
          <a:off x="457200" y="1803095"/>
          <a:ext cx="8229599" cy="4381500"/>
        </p:xfrm>
        <a:graphic>
          <a:graphicData uri="http://schemas.openxmlformats.org/drawingml/2006/table">
            <a:tbl>
              <a:tblPr/>
              <a:tblGrid>
                <a:gridCol w="2647422"/>
                <a:gridCol w="920949"/>
                <a:gridCol w="1270040"/>
                <a:gridCol w="1349416"/>
                <a:gridCol w="793775"/>
                <a:gridCol w="1247997"/>
              </a:tblGrid>
              <a:tr h="317500">
                <a:tc>
                  <a:txBody>
                    <a:bodyPr/>
                    <a:lstStyle/>
                    <a:p>
                      <a:pPr algn="l" fontAlgn="b"/>
                      <a:r>
                        <a:rPr lang="en-US" sz="2000" b="1" i="0" u="none" strike="noStrike" dirty="0">
                          <a:latin typeface="Verdana"/>
                        </a:rPr>
                        <a:t>Document Text</a:t>
                      </a:r>
                    </a:p>
                  </a:txBody>
                  <a:tcPr marL="12700" marR="12700" marT="12700" marB="0" anchor="b">
                    <a:lnL>
                      <a:noFill/>
                    </a:lnL>
                    <a:lnR>
                      <a:noFill/>
                    </a:lnR>
                    <a:lnT>
                      <a:noFill/>
                    </a:lnT>
                    <a:lnB>
                      <a:noFill/>
                    </a:lnB>
                  </a:tcPr>
                </a:tc>
                <a:tc>
                  <a:txBody>
                    <a:bodyPr/>
                    <a:lstStyle/>
                    <a:p>
                      <a:pPr algn="r" fontAlgn="b"/>
                      <a:r>
                        <a:rPr lang="en-US" sz="2000" b="1" i="0" u="none" strike="noStrike" dirty="0">
                          <a:latin typeface="Verdana"/>
                        </a:rPr>
                        <a:t>affect</a:t>
                      </a:r>
                    </a:p>
                  </a:txBody>
                  <a:tcPr marL="12700" marR="12700" marT="12700" marB="0" anchor="b">
                    <a:lnL>
                      <a:noFill/>
                    </a:lnL>
                    <a:lnR>
                      <a:noFill/>
                    </a:lnR>
                    <a:lnT>
                      <a:noFill/>
                    </a:lnT>
                    <a:lnB>
                      <a:noFill/>
                    </a:lnB>
                  </a:tcPr>
                </a:tc>
                <a:tc>
                  <a:txBody>
                    <a:bodyPr/>
                    <a:lstStyle/>
                    <a:p>
                      <a:pPr algn="r" fontAlgn="b"/>
                      <a:r>
                        <a:rPr lang="en-US" sz="2000" b="1" i="0" u="none" strike="noStrike">
                          <a:latin typeface="Verdana"/>
                        </a:rPr>
                        <a:t>posemo</a:t>
                      </a:r>
                    </a:p>
                  </a:txBody>
                  <a:tcPr marL="12700" marR="12700" marT="12700" marB="0" anchor="b">
                    <a:lnL>
                      <a:noFill/>
                    </a:lnL>
                    <a:lnR>
                      <a:noFill/>
                    </a:lnR>
                    <a:lnT>
                      <a:noFill/>
                    </a:lnT>
                    <a:lnB>
                      <a:noFill/>
                    </a:lnB>
                  </a:tcPr>
                </a:tc>
                <a:tc>
                  <a:txBody>
                    <a:bodyPr/>
                    <a:lstStyle/>
                    <a:p>
                      <a:pPr algn="r" fontAlgn="b"/>
                      <a:r>
                        <a:rPr lang="en-US" sz="2000" b="1" i="0" u="none" strike="noStrike">
                          <a:latin typeface="Verdana"/>
                        </a:rPr>
                        <a:t>negemo</a:t>
                      </a:r>
                    </a:p>
                  </a:txBody>
                  <a:tcPr marL="12700" marR="12700" marT="12700" marB="0" anchor="b">
                    <a:lnL>
                      <a:noFill/>
                    </a:lnL>
                    <a:lnR>
                      <a:noFill/>
                    </a:lnR>
                    <a:lnT>
                      <a:noFill/>
                    </a:lnT>
                    <a:lnB>
                      <a:noFill/>
                    </a:lnB>
                  </a:tcPr>
                </a:tc>
                <a:tc>
                  <a:txBody>
                    <a:bodyPr/>
                    <a:lstStyle/>
                    <a:p>
                      <a:pPr algn="r" fontAlgn="b"/>
                      <a:r>
                        <a:rPr lang="en-US" sz="2000" b="1" i="0" u="none" strike="noStrike" dirty="0">
                          <a:latin typeface="Verdana"/>
                        </a:rPr>
                        <a:t>class</a:t>
                      </a:r>
                    </a:p>
                  </a:txBody>
                  <a:tcPr marL="12700" marR="12700" marT="12700" marB="0" anchor="b">
                    <a:lnL>
                      <a:noFill/>
                    </a:lnL>
                    <a:lnR>
                      <a:noFill/>
                    </a:lnR>
                    <a:lnT>
                      <a:noFill/>
                    </a:lnT>
                    <a:lnB>
                      <a:noFill/>
                    </a:lnB>
                  </a:tcPr>
                </a:tc>
                <a:tc>
                  <a:txBody>
                    <a:bodyPr/>
                    <a:lstStyle/>
                    <a:p>
                      <a:pPr algn="r" fontAlgn="b"/>
                      <a:r>
                        <a:rPr lang="en-US" sz="2000" b="1" i="0" u="none" strike="noStrike" dirty="0" smtClean="0">
                          <a:latin typeface="Verdana"/>
                        </a:rPr>
                        <a:t>Correct?</a:t>
                      </a:r>
                      <a:endParaRPr lang="en-US" sz="2000" b="1" i="0" u="none" strike="noStrike" dirty="0">
                        <a:latin typeface="Verdana"/>
                      </a:endParaRPr>
                    </a:p>
                  </a:txBody>
                  <a:tcPr marL="12700" marR="12700" marT="12700" marB="0" anchor="b">
                    <a:lnL>
                      <a:noFill/>
                    </a:lnL>
                    <a:lnR>
                      <a:noFill/>
                    </a:lnR>
                    <a:lnT>
                      <a:noFill/>
                    </a:lnT>
                    <a:lnB>
                      <a:noFill/>
                    </a:lnB>
                  </a:tcPr>
                </a:tc>
              </a:tr>
              <a:tr h="317500">
                <a:tc>
                  <a:txBody>
                    <a:bodyPr/>
                    <a:lstStyle/>
                    <a:p>
                      <a:pPr algn="l" fontAlgn="b"/>
                      <a:r>
                        <a:rPr lang="en-US" sz="2000" b="0" i="0" u="none" strike="noStrike" dirty="0">
                          <a:latin typeface="Verdana"/>
                        </a:rPr>
                        <a:t>I'm so happy!!!</a:t>
                      </a:r>
                    </a:p>
                  </a:txBody>
                  <a:tcPr marL="12700" marR="12700" marT="12700" marB="0" anchor="b">
                    <a:lnL>
                      <a:noFill/>
                    </a:lnL>
                    <a:lnR>
                      <a:noFill/>
                    </a:lnR>
                    <a:lnT>
                      <a:noFill/>
                    </a:lnT>
                    <a:lnB>
                      <a:noFill/>
                    </a:lnB>
                  </a:tcPr>
                </a:tc>
                <a:tc>
                  <a:txBody>
                    <a:bodyPr/>
                    <a:lstStyle/>
                    <a:p>
                      <a:pPr algn="r" fontAlgn="b"/>
                      <a:r>
                        <a:rPr lang="en-US" sz="2000" b="0" i="0" u="none" strike="noStrike">
                          <a:latin typeface="Verdana"/>
                        </a:rPr>
                        <a:t>33.33</a:t>
                      </a:r>
                    </a:p>
                  </a:txBody>
                  <a:tcPr marL="12700" marR="12700" marT="12700" marB="0" anchor="b">
                    <a:lnL>
                      <a:noFill/>
                    </a:lnL>
                    <a:lnR>
                      <a:noFill/>
                    </a:lnR>
                    <a:lnT>
                      <a:noFill/>
                    </a:lnT>
                    <a:lnB>
                      <a:noFill/>
                    </a:lnB>
                  </a:tcPr>
                </a:tc>
                <a:tc>
                  <a:txBody>
                    <a:bodyPr/>
                    <a:lstStyle/>
                    <a:p>
                      <a:pPr algn="r" fontAlgn="b"/>
                      <a:r>
                        <a:rPr lang="en-US" sz="2000" b="0" i="0" u="none" strike="noStrike">
                          <a:latin typeface="Verdana"/>
                        </a:rPr>
                        <a:t>33.33</a:t>
                      </a:r>
                    </a:p>
                  </a:txBody>
                  <a:tcPr marL="12700" marR="12700" marT="12700" marB="0" anchor="b">
                    <a:lnL>
                      <a:noFill/>
                    </a:lnL>
                    <a:lnR>
                      <a:noFill/>
                    </a:lnR>
                    <a:lnT>
                      <a:noFill/>
                    </a:lnT>
                    <a:lnB>
                      <a:noFill/>
                    </a:lnB>
                  </a:tcPr>
                </a:tc>
                <a:tc>
                  <a:txBody>
                    <a:bodyPr/>
                    <a:lstStyle/>
                    <a:p>
                      <a:pPr algn="r" fontAlgn="b"/>
                      <a:r>
                        <a:rPr lang="en-US" sz="2000" b="0" i="0" u="none" strike="noStrike">
                          <a:latin typeface="Verdana"/>
                        </a:rPr>
                        <a:t>0</a:t>
                      </a:r>
                    </a:p>
                  </a:txBody>
                  <a:tcPr marL="12700" marR="12700" marT="12700" marB="0" anchor="b">
                    <a:lnL>
                      <a:noFill/>
                    </a:lnL>
                    <a:lnR>
                      <a:noFill/>
                    </a:lnR>
                    <a:lnT>
                      <a:noFill/>
                    </a:lnT>
                    <a:lnB>
                      <a:noFill/>
                    </a:lnB>
                  </a:tcPr>
                </a:tc>
                <a:tc>
                  <a:txBody>
                    <a:bodyPr/>
                    <a:lstStyle/>
                    <a:p>
                      <a:pPr algn="r" fontAlgn="b"/>
                      <a:r>
                        <a:rPr lang="en-US" sz="2000" b="0" i="0" u="none" strike="noStrike">
                          <a:latin typeface="Verdana"/>
                        </a:rPr>
                        <a:t>1</a:t>
                      </a:r>
                    </a:p>
                  </a:txBody>
                  <a:tcPr marL="12700" marR="12700" marT="12700" marB="0" anchor="b">
                    <a:lnL>
                      <a:noFill/>
                    </a:lnL>
                    <a:lnR>
                      <a:noFill/>
                    </a:lnR>
                    <a:lnT>
                      <a:noFill/>
                    </a:lnT>
                    <a:lnB>
                      <a:noFill/>
                    </a:lnB>
                  </a:tcPr>
                </a:tc>
                <a:tc>
                  <a:txBody>
                    <a:bodyPr/>
                    <a:lstStyle/>
                    <a:p>
                      <a:pPr algn="ctr" fontAlgn="b"/>
                      <a:r>
                        <a:rPr lang="en-US" sz="2000" b="0" i="0" u="none" strike="noStrike" dirty="0" smtClean="0">
                          <a:latin typeface="Verdana"/>
                        </a:rPr>
                        <a:t>Y</a:t>
                      </a:r>
                      <a:endParaRPr lang="en-US" sz="2000" b="0" i="0" u="none" strike="noStrike" dirty="0">
                        <a:latin typeface="Verdana"/>
                      </a:endParaRPr>
                    </a:p>
                  </a:txBody>
                  <a:tcPr marL="12700" marR="12700" marT="12700" marB="0" anchor="b">
                    <a:lnL>
                      <a:noFill/>
                    </a:lnL>
                    <a:lnR>
                      <a:noFill/>
                    </a:lnR>
                    <a:lnT>
                      <a:noFill/>
                    </a:lnT>
                    <a:lnB>
                      <a:noFill/>
                    </a:lnB>
                  </a:tcPr>
                </a:tc>
              </a:tr>
              <a:tr h="317500">
                <a:tc>
                  <a:txBody>
                    <a:bodyPr/>
                    <a:lstStyle/>
                    <a:p>
                      <a:pPr algn="l" fontAlgn="b"/>
                      <a:r>
                        <a:rPr lang="en-US" sz="2000" b="0" i="0" u="none" strike="noStrike" dirty="0">
                          <a:latin typeface="Verdana"/>
                        </a:rPr>
                        <a:t>I'm so sad!!!</a:t>
                      </a:r>
                    </a:p>
                  </a:txBody>
                  <a:tcPr marL="12700" marR="12700" marT="12700" marB="0" anchor="b">
                    <a:lnL>
                      <a:noFill/>
                    </a:lnL>
                    <a:lnR>
                      <a:noFill/>
                    </a:lnR>
                    <a:lnT>
                      <a:noFill/>
                    </a:lnT>
                    <a:lnB>
                      <a:noFill/>
                    </a:lnB>
                  </a:tcPr>
                </a:tc>
                <a:tc>
                  <a:txBody>
                    <a:bodyPr/>
                    <a:lstStyle/>
                    <a:p>
                      <a:pPr algn="r" fontAlgn="b"/>
                      <a:r>
                        <a:rPr lang="en-US" sz="2000" b="0" i="0" u="none" strike="noStrike">
                          <a:latin typeface="Verdana"/>
                        </a:rPr>
                        <a:t>33.33</a:t>
                      </a:r>
                    </a:p>
                  </a:txBody>
                  <a:tcPr marL="12700" marR="12700" marT="12700" marB="0" anchor="b">
                    <a:lnL>
                      <a:noFill/>
                    </a:lnL>
                    <a:lnR>
                      <a:noFill/>
                    </a:lnR>
                    <a:lnT>
                      <a:noFill/>
                    </a:lnT>
                    <a:lnB>
                      <a:noFill/>
                    </a:lnB>
                  </a:tcPr>
                </a:tc>
                <a:tc>
                  <a:txBody>
                    <a:bodyPr/>
                    <a:lstStyle/>
                    <a:p>
                      <a:pPr algn="r" fontAlgn="b"/>
                      <a:r>
                        <a:rPr lang="en-US" sz="2000" b="0" i="0" u="none" strike="noStrike">
                          <a:latin typeface="Verdana"/>
                        </a:rPr>
                        <a:t>0</a:t>
                      </a:r>
                    </a:p>
                  </a:txBody>
                  <a:tcPr marL="12700" marR="12700" marT="12700" marB="0" anchor="b">
                    <a:lnL>
                      <a:noFill/>
                    </a:lnL>
                    <a:lnR>
                      <a:noFill/>
                    </a:lnR>
                    <a:lnT>
                      <a:noFill/>
                    </a:lnT>
                    <a:lnB>
                      <a:noFill/>
                    </a:lnB>
                  </a:tcPr>
                </a:tc>
                <a:tc>
                  <a:txBody>
                    <a:bodyPr/>
                    <a:lstStyle/>
                    <a:p>
                      <a:pPr algn="r" fontAlgn="b"/>
                      <a:r>
                        <a:rPr lang="en-US" sz="2000" b="0" i="0" u="none" strike="noStrike">
                          <a:latin typeface="Verdana"/>
                        </a:rPr>
                        <a:t>33.33</a:t>
                      </a:r>
                    </a:p>
                  </a:txBody>
                  <a:tcPr marL="12700" marR="12700" marT="12700" marB="0" anchor="b">
                    <a:lnL>
                      <a:noFill/>
                    </a:lnL>
                    <a:lnR>
                      <a:noFill/>
                    </a:lnR>
                    <a:lnT>
                      <a:noFill/>
                    </a:lnT>
                    <a:lnB>
                      <a:noFill/>
                    </a:lnB>
                  </a:tcPr>
                </a:tc>
                <a:tc>
                  <a:txBody>
                    <a:bodyPr/>
                    <a:lstStyle/>
                    <a:p>
                      <a:pPr algn="r" fontAlgn="b"/>
                      <a:r>
                        <a:rPr lang="en-US" sz="2000" b="0" i="0" u="none" strike="noStrike" dirty="0">
                          <a:latin typeface="Verdana"/>
                        </a:rPr>
                        <a:t>0</a:t>
                      </a:r>
                    </a:p>
                  </a:txBody>
                  <a:tcPr marL="12700" marR="12700" marT="12700" marB="0" anchor="b">
                    <a:lnL>
                      <a:noFill/>
                    </a:lnL>
                    <a:lnR>
                      <a:noFill/>
                    </a:lnR>
                    <a:lnT>
                      <a:noFill/>
                    </a:lnT>
                    <a:lnB>
                      <a:noFill/>
                    </a:lnB>
                  </a:tcPr>
                </a:tc>
                <a:tc>
                  <a:txBody>
                    <a:bodyPr/>
                    <a:lstStyle/>
                    <a:p>
                      <a:pPr algn="ctr" fontAlgn="b"/>
                      <a:r>
                        <a:rPr lang="en-US" sz="2000" b="0" i="0" u="none" strike="noStrike" dirty="0" smtClean="0">
                          <a:latin typeface="Verdana"/>
                        </a:rPr>
                        <a:t>Y</a:t>
                      </a:r>
                      <a:endParaRPr lang="en-US" sz="2000" b="0" i="0" u="none" strike="noStrike" dirty="0">
                        <a:latin typeface="Verdana"/>
                      </a:endParaRPr>
                    </a:p>
                  </a:txBody>
                  <a:tcPr marL="12700" marR="12700" marT="12700" marB="0" anchor="b">
                    <a:lnL>
                      <a:noFill/>
                    </a:lnL>
                    <a:lnR>
                      <a:noFill/>
                    </a:lnR>
                    <a:lnT>
                      <a:noFill/>
                    </a:lnT>
                    <a:lnB>
                      <a:noFill/>
                    </a:lnB>
                  </a:tcPr>
                </a:tc>
              </a:tr>
              <a:tr h="317500">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2000" dirty="0" smtClean="0">
                          <a:latin typeface="Verdana"/>
                        </a:rPr>
                        <a:t>I’m so happy!!!  I’m glad that I’m not sad!!!</a:t>
                      </a:r>
                    </a:p>
                  </a:txBody>
                  <a:tcPr marL="12700" marR="12700" marT="12700" marB="0" anchor="b">
                    <a:lnL>
                      <a:noFill/>
                    </a:lnL>
                    <a:lnR>
                      <a:noFill/>
                    </a:lnR>
                    <a:lnT>
                      <a:noFill/>
                    </a:lnT>
                    <a:lnB>
                      <a:noFill/>
                    </a:lnB>
                  </a:tcPr>
                </a:tc>
                <a:tc>
                  <a:txBody>
                    <a:bodyPr/>
                    <a:lstStyle/>
                    <a:p>
                      <a:pPr algn="r" fontAlgn="b"/>
                      <a:r>
                        <a:rPr lang="en-US" sz="2000" b="0" i="0" u="none" strike="noStrike" dirty="0" smtClean="0">
                          <a:latin typeface="Verdana"/>
                        </a:rPr>
                        <a:t>33.33</a:t>
                      </a:r>
                      <a:endParaRPr lang="en-US" sz="2000" b="0"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000" b="0" i="0" u="none" strike="noStrike" dirty="0" smtClean="0">
                          <a:latin typeface="Verdana"/>
                        </a:rPr>
                        <a:t>22.22</a:t>
                      </a:r>
                      <a:endParaRPr lang="en-US" sz="2000" b="0"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000" b="0" i="0" u="none" strike="noStrike" dirty="0" smtClean="0">
                          <a:latin typeface="Verdana"/>
                        </a:rPr>
                        <a:t>11.11</a:t>
                      </a:r>
                      <a:endParaRPr lang="en-US" sz="2000" b="0"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000" b="0" i="0" u="none" strike="noStrike" dirty="0" smtClean="0">
                          <a:latin typeface="Verdana"/>
                        </a:rPr>
                        <a:t>1</a:t>
                      </a:r>
                      <a:endParaRPr lang="en-US" sz="2000" b="0" i="0" u="none" strike="noStrike" dirty="0">
                        <a:latin typeface="Verdana"/>
                      </a:endParaRPr>
                    </a:p>
                  </a:txBody>
                  <a:tcPr marL="12700" marR="12700" marT="12700" marB="0" anchor="b">
                    <a:lnL>
                      <a:noFill/>
                    </a:lnL>
                    <a:lnR>
                      <a:noFill/>
                    </a:lnR>
                    <a:lnT>
                      <a:noFill/>
                    </a:lnT>
                    <a:lnB>
                      <a:noFill/>
                    </a:lnB>
                  </a:tcPr>
                </a:tc>
                <a:tc>
                  <a:txBody>
                    <a:bodyPr/>
                    <a:lstStyle/>
                    <a:p>
                      <a:pPr algn="ctr" fontAlgn="b"/>
                      <a:r>
                        <a:rPr lang="en-US" sz="2000" b="0" i="0" u="none" strike="noStrike" dirty="0" smtClean="0">
                          <a:latin typeface="Verdana"/>
                        </a:rPr>
                        <a:t>Y</a:t>
                      </a:r>
                      <a:endParaRPr lang="en-US" sz="2000" b="0" i="0" u="none" strike="noStrike" dirty="0">
                        <a:latin typeface="Verdana"/>
                      </a:endParaRPr>
                    </a:p>
                  </a:txBody>
                  <a:tcPr marL="12700" marR="12700" marT="12700" marB="0" anchor="b">
                    <a:lnL>
                      <a:noFill/>
                    </a:lnL>
                    <a:lnR>
                      <a:noFill/>
                    </a:lnR>
                    <a:lnT>
                      <a:noFill/>
                    </a:lnT>
                    <a:lnB>
                      <a:noFill/>
                    </a:lnB>
                  </a:tcPr>
                </a:tc>
              </a:tr>
              <a:tr h="317500">
                <a:tc>
                  <a:txBody>
                    <a:bodyPr/>
                    <a:lstStyle/>
                    <a:p>
                      <a:pPr algn="l" fontAlgn="b"/>
                      <a:r>
                        <a:rPr lang="en-US" sz="2000" b="0" i="0" u="none" strike="noStrike" dirty="0" smtClean="0">
                          <a:latin typeface="Verdana"/>
                        </a:rPr>
                        <a:t>I’m so sad!!! I’m glad that I’m not happy!!!</a:t>
                      </a:r>
                      <a:endParaRPr lang="en-US" sz="2000" b="0"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000" b="0" i="0" u="none" strike="noStrike" dirty="0" smtClean="0">
                          <a:latin typeface="Verdana"/>
                        </a:rPr>
                        <a:t>33.33</a:t>
                      </a:r>
                      <a:endParaRPr lang="en-US" sz="2000" b="0"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000" b="0" i="0" u="none" strike="noStrike" dirty="0" smtClean="0">
                          <a:latin typeface="Verdana"/>
                        </a:rPr>
                        <a:t>22.22</a:t>
                      </a:r>
                      <a:endParaRPr lang="en-US" sz="2000" b="0"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000" b="0" i="0" u="none" strike="noStrike" dirty="0" smtClean="0">
                          <a:latin typeface="Verdana"/>
                        </a:rPr>
                        <a:t>11.11</a:t>
                      </a:r>
                      <a:endParaRPr lang="en-US" sz="2000" b="0"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000" b="0" i="0" u="none" strike="noStrike" dirty="0" smtClean="0">
                          <a:latin typeface="Verdana"/>
                        </a:rPr>
                        <a:t>1</a:t>
                      </a:r>
                      <a:endParaRPr lang="en-US" sz="2000" b="0" i="0" u="none" strike="noStrike" dirty="0">
                        <a:latin typeface="Verdana"/>
                      </a:endParaRPr>
                    </a:p>
                  </a:txBody>
                  <a:tcPr marL="12700" marR="12700" marT="12700" marB="0" anchor="b">
                    <a:lnL>
                      <a:noFill/>
                    </a:lnL>
                    <a:lnR>
                      <a:noFill/>
                    </a:lnR>
                    <a:lnT>
                      <a:noFill/>
                    </a:lnT>
                    <a:lnB>
                      <a:noFill/>
                    </a:lnB>
                  </a:tcPr>
                </a:tc>
                <a:tc>
                  <a:txBody>
                    <a:bodyPr/>
                    <a:lstStyle/>
                    <a:p>
                      <a:pPr algn="ctr" fontAlgn="b"/>
                      <a:r>
                        <a:rPr lang="en-US" sz="2000" b="0" i="0" u="none" strike="noStrike" dirty="0" smtClean="0">
                          <a:latin typeface="Verdana"/>
                        </a:rPr>
                        <a:t>N</a:t>
                      </a:r>
                      <a:endParaRPr lang="en-US" sz="2000" b="0" i="0" u="none" strike="noStrike" dirty="0">
                        <a:latin typeface="Verdana"/>
                      </a:endParaRPr>
                    </a:p>
                  </a:txBody>
                  <a:tcPr marL="12700" marR="12700" marT="12700" marB="0" anchor="b">
                    <a:lnL>
                      <a:noFill/>
                    </a:lnL>
                    <a:lnR>
                      <a:noFill/>
                    </a:lnR>
                    <a:lnT>
                      <a:noFill/>
                    </a:lnT>
                    <a:lnB>
                      <a:noFill/>
                    </a:lnB>
                  </a:tcPr>
                </a:tc>
              </a:tr>
              <a:tr h="317500">
                <a:tc>
                  <a:txBody>
                    <a:bodyPr/>
                    <a:lstStyle/>
                    <a:p>
                      <a:pPr algn="l" fontAlgn="b"/>
                      <a:r>
                        <a:rPr lang="en-US" sz="2000" b="0" i="0" u="none" strike="noStrike" dirty="0" smtClean="0">
                          <a:latin typeface="Verdana"/>
                        </a:rPr>
                        <a:t>… </a:t>
                      </a:r>
                      <a:r>
                        <a:rPr lang="en-US" sz="2000" b="0" i="0" u="none" strike="noStrike" dirty="0">
                          <a:latin typeface="Verdana"/>
                        </a:rPr>
                        <a:t>smells like bacon!!!</a:t>
                      </a:r>
                    </a:p>
                  </a:txBody>
                  <a:tcPr marL="12700" marR="12700" marT="12700" marB="0" anchor="b">
                    <a:lnL>
                      <a:noFill/>
                    </a:lnL>
                    <a:lnR>
                      <a:noFill/>
                    </a:lnR>
                    <a:lnT>
                      <a:noFill/>
                    </a:lnT>
                    <a:lnB>
                      <a:noFill/>
                    </a:lnB>
                  </a:tcPr>
                </a:tc>
                <a:tc>
                  <a:txBody>
                    <a:bodyPr/>
                    <a:lstStyle/>
                    <a:p>
                      <a:pPr algn="r" fontAlgn="b"/>
                      <a:r>
                        <a:rPr lang="en-US" sz="2000" b="0" i="0" u="none" strike="noStrike" dirty="0">
                          <a:latin typeface="Verdana"/>
                        </a:rPr>
                        <a:t>0</a:t>
                      </a:r>
                    </a:p>
                  </a:txBody>
                  <a:tcPr marL="12700" marR="12700" marT="12700" marB="0" anchor="b">
                    <a:lnL>
                      <a:noFill/>
                    </a:lnL>
                    <a:lnR>
                      <a:noFill/>
                    </a:lnR>
                    <a:lnT>
                      <a:noFill/>
                    </a:lnT>
                    <a:lnB>
                      <a:noFill/>
                    </a:lnB>
                  </a:tcPr>
                </a:tc>
                <a:tc>
                  <a:txBody>
                    <a:bodyPr/>
                    <a:lstStyle/>
                    <a:p>
                      <a:pPr algn="r" fontAlgn="b"/>
                      <a:r>
                        <a:rPr lang="en-US" sz="2000" b="0" i="0" u="none" strike="noStrike">
                          <a:latin typeface="Verdana"/>
                        </a:rPr>
                        <a:t>0</a:t>
                      </a:r>
                    </a:p>
                  </a:txBody>
                  <a:tcPr marL="12700" marR="12700" marT="12700" marB="0" anchor="b">
                    <a:lnL>
                      <a:noFill/>
                    </a:lnL>
                    <a:lnR>
                      <a:noFill/>
                    </a:lnR>
                    <a:lnT>
                      <a:noFill/>
                    </a:lnT>
                    <a:lnB>
                      <a:noFill/>
                    </a:lnB>
                  </a:tcPr>
                </a:tc>
                <a:tc>
                  <a:txBody>
                    <a:bodyPr/>
                    <a:lstStyle/>
                    <a:p>
                      <a:pPr algn="r" fontAlgn="b"/>
                      <a:r>
                        <a:rPr lang="en-US" sz="2000" b="0" i="0" u="none" strike="noStrike">
                          <a:latin typeface="Verdana"/>
                        </a:rPr>
                        <a:t>0</a:t>
                      </a:r>
                    </a:p>
                  </a:txBody>
                  <a:tcPr marL="12700" marR="12700" marT="12700" marB="0" anchor="b">
                    <a:lnL>
                      <a:noFill/>
                    </a:lnL>
                    <a:lnR>
                      <a:noFill/>
                    </a:lnR>
                    <a:lnT>
                      <a:noFill/>
                    </a:lnT>
                    <a:lnB>
                      <a:noFill/>
                    </a:lnB>
                  </a:tcPr>
                </a:tc>
                <a:tc>
                  <a:txBody>
                    <a:bodyPr/>
                    <a:lstStyle/>
                    <a:p>
                      <a:pPr algn="r" fontAlgn="b"/>
                      <a:r>
                        <a:rPr lang="en-US" sz="2000" b="0" i="0" u="none" strike="noStrike">
                          <a:latin typeface="Verdana"/>
                        </a:rPr>
                        <a:t>0</a:t>
                      </a:r>
                    </a:p>
                  </a:txBody>
                  <a:tcPr marL="12700" marR="12700" marT="12700" marB="0" anchor="b">
                    <a:lnL>
                      <a:noFill/>
                    </a:lnL>
                    <a:lnR>
                      <a:noFill/>
                    </a:lnR>
                    <a:lnT>
                      <a:noFill/>
                    </a:lnT>
                    <a:lnB>
                      <a:noFill/>
                    </a:lnB>
                  </a:tcPr>
                </a:tc>
                <a:tc>
                  <a:txBody>
                    <a:bodyPr/>
                    <a:lstStyle/>
                    <a:p>
                      <a:pPr algn="ctr" fontAlgn="b"/>
                      <a:r>
                        <a:rPr lang="en-US" sz="2000" b="0" i="0" u="none" strike="noStrike" dirty="0" smtClean="0">
                          <a:latin typeface="Verdana"/>
                        </a:rPr>
                        <a:t>N</a:t>
                      </a:r>
                      <a:endParaRPr lang="en-US" sz="2000" b="0" i="0" u="none" strike="noStrike" dirty="0">
                        <a:latin typeface="Verdana"/>
                      </a:endParaRPr>
                    </a:p>
                  </a:txBody>
                  <a:tcPr marL="12700" marR="12700" marT="12700" marB="0" anchor="b">
                    <a:lnL>
                      <a:noFill/>
                    </a:lnL>
                    <a:lnR>
                      <a:noFill/>
                    </a:lnR>
                    <a:lnT>
                      <a:noFill/>
                    </a:lnT>
                    <a:lnB>
                      <a:noFill/>
                    </a:lnB>
                  </a:tcPr>
                </a:tc>
              </a:tr>
              <a:tr h="317500">
                <a:tc>
                  <a:txBody>
                    <a:bodyPr/>
                    <a:lstStyle/>
                    <a:p>
                      <a:pPr algn="l" fontAlgn="b"/>
                      <a:r>
                        <a:rPr lang="en-US" sz="2000" b="0" i="0" u="none" strike="noStrike" dirty="0">
                          <a:latin typeface="Verdana"/>
                        </a:rPr>
                        <a:t>Oh my Gaga!!!</a:t>
                      </a:r>
                    </a:p>
                  </a:txBody>
                  <a:tcPr marL="12700" marR="12700" marT="12700" marB="0" anchor="b">
                    <a:lnL>
                      <a:noFill/>
                    </a:lnL>
                    <a:lnR>
                      <a:noFill/>
                    </a:lnR>
                    <a:lnT>
                      <a:noFill/>
                    </a:lnT>
                    <a:lnB>
                      <a:noFill/>
                    </a:lnB>
                  </a:tcPr>
                </a:tc>
                <a:tc>
                  <a:txBody>
                    <a:bodyPr/>
                    <a:lstStyle/>
                    <a:p>
                      <a:pPr algn="r" fontAlgn="b"/>
                      <a:r>
                        <a:rPr lang="en-US" sz="2000" b="0" i="0" u="none" strike="noStrike" dirty="0">
                          <a:latin typeface="Verdana"/>
                        </a:rPr>
                        <a:t>0</a:t>
                      </a:r>
                    </a:p>
                  </a:txBody>
                  <a:tcPr marL="12700" marR="12700" marT="12700" marB="0" anchor="b">
                    <a:lnL>
                      <a:noFill/>
                    </a:lnL>
                    <a:lnR>
                      <a:noFill/>
                    </a:lnR>
                    <a:lnT>
                      <a:noFill/>
                    </a:lnT>
                    <a:lnB>
                      <a:noFill/>
                    </a:lnB>
                  </a:tcPr>
                </a:tc>
                <a:tc>
                  <a:txBody>
                    <a:bodyPr/>
                    <a:lstStyle/>
                    <a:p>
                      <a:pPr algn="r" fontAlgn="b"/>
                      <a:r>
                        <a:rPr lang="en-US" sz="2000" b="0" i="0" u="none" strike="noStrike" dirty="0">
                          <a:latin typeface="Verdana"/>
                        </a:rPr>
                        <a:t>0</a:t>
                      </a:r>
                    </a:p>
                  </a:txBody>
                  <a:tcPr marL="12700" marR="12700" marT="12700" marB="0" anchor="b">
                    <a:lnL>
                      <a:noFill/>
                    </a:lnL>
                    <a:lnR>
                      <a:noFill/>
                    </a:lnR>
                    <a:lnT>
                      <a:noFill/>
                    </a:lnT>
                    <a:lnB>
                      <a:noFill/>
                    </a:lnB>
                  </a:tcPr>
                </a:tc>
                <a:tc>
                  <a:txBody>
                    <a:bodyPr/>
                    <a:lstStyle/>
                    <a:p>
                      <a:pPr algn="r" fontAlgn="b"/>
                      <a:r>
                        <a:rPr lang="en-US" sz="2000" b="0" i="0" u="none" strike="noStrike">
                          <a:latin typeface="Verdana"/>
                        </a:rPr>
                        <a:t>0</a:t>
                      </a:r>
                    </a:p>
                  </a:txBody>
                  <a:tcPr marL="12700" marR="12700" marT="12700" marB="0" anchor="b">
                    <a:lnL>
                      <a:noFill/>
                    </a:lnL>
                    <a:lnR>
                      <a:noFill/>
                    </a:lnR>
                    <a:lnT>
                      <a:noFill/>
                    </a:lnT>
                    <a:lnB>
                      <a:noFill/>
                    </a:lnB>
                  </a:tcPr>
                </a:tc>
                <a:tc>
                  <a:txBody>
                    <a:bodyPr/>
                    <a:lstStyle/>
                    <a:p>
                      <a:pPr algn="r" fontAlgn="b"/>
                      <a:r>
                        <a:rPr lang="en-US" sz="2000" b="0" i="0" u="none" strike="noStrike">
                          <a:latin typeface="Verdana"/>
                        </a:rPr>
                        <a:t>0</a:t>
                      </a:r>
                    </a:p>
                  </a:txBody>
                  <a:tcPr marL="12700" marR="12700" marT="12700" marB="0" anchor="b">
                    <a:lnL>
                      <a:noFill/>
                    </a:lnL>
                    <a:lnR>
                      <a:noFill/>
                    </a:lnR>
                    <a:lnT>
                      <a:noFill/>
                    </a:lnT>
                    <a:lnB>
                      <a:noFill/>
                    </a:lnB>
                  </a:tcPr>
                </a:tc>
                <a:tc>
                  <a:txBody>
                    <a:bodyPr/>
                    <a:lstStyle/>
                    <a:p>
                      <a:pPr algn="ctr" fontAlgn="b"/>
                      <a:r>
                        <a:rPr lang="en-US" sz="2000" b="0" i="0" u="none" strike="noStrike" dirty="0" smtClean="0">
                          <a:latin typeface="Verdana"/>
                        </a:rPr>
                        <a:t>N</a:t>
                      </a:r>
                      <a:endParaRPr lang="en-US" sz="2000" b="0" i="0" u="none" strike="noStrike" dirty="0">
                        <a:latin typeface="Verdana"/>
                      </a:endParaRPr>
                    </a:p>
                  </a:txBody>
                  <a:tcPr marL="12700" marR="12700" marT="12700" marB="0" anchor="b">
                    <a:lnL>
                      <a:noFill/>
                    </a:lnL>
                    <a:lnR>
                      <a:noFill/>
                    </a:lnR>
                    <a:lnT>
                      <a:noFill/>
                    </a:lnT>
                    <a:lnB>
                      <a:noFill/>
                    </a:lnB>
                  </a:tcPr>
                </a:tc>
              </a:tr>
              <a:tr h="317500">
                <a:tc>
                  <a:txBody>
                    <a:bodyPr/>
                    <a:lstStyle/>
                    <a:p>
                      <a:pPr algn="l" fontAlgn="b"/>
                      <a:endParaRPr lang="en-US" sz="2000" b="0" i="0" u="none" strike="noStrike" dirty="0">
                        <a:latin typeface="Verdana"/>
                      </a:endParaRPr>
                    </a:p>
                  </a:txBody>
                  <a:tcPr marL="12700" marR="12700" marT="12700" marB="0" anchor="b">
                    <a:lnL>
                      <a:noFill/>
                    </a:lnL>
                    <a:lnR>
                      <a:noFill/>
                    </a:lnR>
                    <a:lnT>
                      <a:noFill/>
                    </a:lnT>
                    <a:lnB>
                      <a:noFill/>
                    </a:lnB>
                  </a:tcPr>
                </a:tc>
                <a:tc>
                  <a:txBody>
                    <a:bodyPr/>
                    <a:lstStyle/>
                    <a:p>
                      <a:pPr algn="l" fontAlgn="b"/>
                      <a:endParaRPr lang="en-US" sz="2000" b="0" i="0" u="none" strike="noStrike">
                        <a:latin typeface="Verdana"/>
                      </a:endParaRPr>
                    </a:p>
                  </a:txBody>
                  <a:tcPr marL="12700" marR="12700" marT="12700" marB="0" anchor="b">
                    <a:lnL>
                      <a:noFill/>
                    </a:lnL>
                    <a:lnR>
                      <a:noFill/>
                    </a:lnR>
                    <a:lnT>
                      <a:noFill/>
                    </a:lnT>
                    <a:lnB>
                      <a:noFill/>
                    </a:lnB>
                  </a:tcPr>
                </a:tc>
                <a:tc>
                  <a:txBody>
                    <a:bodyPr/>
                    <a:lstStyle/>
                    <a:p>
                      <a:pPr algn="l" fontAlgn="b"/>
                      <a:endParaRPr lang="en-US" sz="2000" b="0" i="0" u="none" strike="noStrike">
                        <a:latin typeface="Verdana"/>
                      </a:endParaRPr>
                    </a:p>
                  </a:txBody>
                  <a:tcPr marL="12700" marR="12700" marT="12700" marB="0" anchor="b">
                    <a:lnL>
                      <a:noFill/>
                    </a:lnL>
                    <a:lnR>
                      <a:noFill/>
                    </a:lnR>
                    <a:lnT>
                      <a:noFill/>
                    </a:lnT>
                    <a:lnB>
                      <a:noFill/>
                    </a:lnB>
                  </a:tcPr>
                </a:tc>
                <a:tc>
                  <a:txBody>
                    <a:bodyPr/>
                    <a:lstStyle/>
                    <a:p>
                      <a:pPr algn="l" fontAlgn="b"/>
                      <a:endParaRPr lang="en-US" sz="2000" b="0" i="0" u="none" strike="noStrike">
                        <a:latin typeface="Verdana"/>
                      </a:endParaRPr>
                    </a:p>
                  </a:txBody>
                  <a:tcPr marL="12700" marR="12700" marT="12700" marB="0" anchor="b">
                    <a:lnL>
                      <a:noFill/>
                    </a:lnL>
                    <a:lnR>
                      <a:noFill/>
                    </a:lnR>
                    <a:lnT>
                      <a:noFill/>
                    </a:lnT>
                    <a:lnB>
                      <a:noFill/>
                    </a:lnB>
                  </a:tcPr>
                </a:tc>
                <a:tc>
                  <a:txBody>
                    <a:bodyPr/>
                    <a:lstStyle/>
                    <a:p>
                      <a:pPr algn="l" fontAlgn="b"/>
                      <a:endParaRPr lang="en-US" sz="2000" b="0" i="0" u="none" strike="noStrike">
                        <a:latin typeface="Verdana"/>
                      </a:endParaRPr>
                    </a:p>
                  </a:txBody>
                  <a:tcPr marL="12700" marR="12700" marT="12700" marB="0" anchor="b">
                    <a:lnL>
                      <a:noFill/>
                    </a:lnL>
                    <a:lnR>
                      <a:noFill/>
                    </a:lnR>
                    <a:lnT>
                      <a:noFill/>
                    </a:lnT>
                    <a:lnB>
                      <a:noFill/>
                    </a:lnB>
                  </a:tcPr>
                </a:tc>
                <a:tc>
                  <a:txBody>
                    <a:bodyPr/>
                    <a:lstStyle/>
                    <a:p>
                      <a:pPr algn="l" fontAlgn="b"/>
                      <a:endParaRPr lang="en-US" sz="2000" b="0" i="0" u="none" strike="noStrike" dirty="0">
                        <a:latin typeface="Verdana"/>
                      </a:endParaRPr>
                    </a:p>
                  </a:txBody>
                  <a:tcPr marL="12700" marR="12700" marT="12700" marB="0" anchor="b">
                    <a:lnL>
                      <a:noFill/>
                    </a:lnL>
                    <a:lnR>
                      <a:noFill/>
                    </a:lnR>
                    <a:lnT>
                      <a:noFill/>
                    </a:lnT>
                    <a:lnB>
                      <a:noFill/>
                    </a:lnB>
                  </a:tcPr>
                </a:tc>
              </a:tr>
              <a:tr h="317500">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2000" b="1" i="0" u="none" strike="noStrike" dirty="0" smtClean="0">
                          <a:latin typeface="Verdana"/>
                        </a:rPr>
                        <a:t>Accuracy</a:t>
                      </a:r>
                    </a:p>
                  </a:txBody>
                  <a:tcPr marL="12700" marR="12700" marT="12700" marB="0" anchor="b">
                    <a:lnL>
                      <a:noFill/>
                    </a:lnL>
                    <a:lnR>
                      <a:noFill/>
                    </a:lnR>
                    <a:lnT>
                      <a:noFill/>
                    </a:lnT>
                    <a:lnB>
                      <a:noFill/>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US" sz="2000" b="0" i="0" u="none" strike="noStrike" dirty="0" smtClean="0">
                        <a:latin typeface="Verdana"/>
                      </a:endParaRPr>
                    </a:p>
                  </a:txBody>
                  <a:tcPr marL="12700" marR="12700" marT="12700" marB="0" anchor="b">
                    <a:lnL>
                      <a:noFill/>
                    </a:lnL>
                    <a:lnR>
                      <a:noFill/>
                    </a:lnR>
                    <a:lnT>
                      <a:noFill/>
                    </a:lnT>
                    <a:lnB>
                      <a:noFill/>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US" sz="2000" b="1" i="0" u="none" strike="noStrike" dirty="0" smtClean="0">
                        <a:latin typeface="Verdana"/>
                      </a:endParaRPr>
                    </a:p>
                  </a:txBody>
                  <a:tcPr marL="12700" marR="12700" marT="12700" marB="0" anchor="b">
                    <a:lnL>
                      <a:noFill/>
                    </a:lnL>
                    <a:lnR>
                      <a:noFill/>
                    </a:lnR>
                    <a:lnT>
                      <a:noFill/>
                    </a:lnT>
                    <a:lnB>
                      <a:noFill/>
                    </a:lnB>
                  </a:tcPr>
                </a:tc>
                <a:tc>
                  <a:txBody>
                    <a:bodyPr/>
                    <a:lstStyle/>
                    <a:p>
                      <a:pPr algn="l" fontAlgn="b"/>
                      <a:endParaRPr lang="en-US" sz="2000" b="1" i="0" u="none" strike="noStrike" dirty="0">
                        <a:latin typeface="Verdana"/>
                      </a:endParaRPr>
                    </a:p>
                  </a:txBody>
                  <a:tcPr marL="12700" marR="12700" marT="12700" marB="0" anchor="b">
                    <a:lnL>
                      <a:noFill/>
                    </a:lnL>
                    <a:lnR>
                      <a:noFill/>
                    </a:lnR>
                    <a:lnT>
                      <a:noFill/>
                    </a:lnT>
                    <a:lnB>
                      <a:noFill/>
                    </a:lnB>
                  </a:tcPr>
                </a:tc>
                <a:tc>
                  <a:txBody>
                    <a:bodyPr/>
                    <a:lstStyle/>
                    <a:p>
                      <a:pPr algn="r" fontAlgn="b"/>
                      <a:endParaRPr lang="en-US" sz="2000" b="0"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000" b="0" i="0" u="none" strike="noStrike" dirty="0" smtClean="0">
                          <a:latin typeface="Verdana"/>
                        </a:rPr>
                        <a:t>50%</a:t>
                      </a:r>
                      <a:endParaRPr lang="en-US" sz="2000" b="0" i="0" u="none" strike="noStrike" dirty="0">
                        <a:latin typeface="Verdana"/>
                      </a:endParaRPr>
                    </a:p>
                  </a:txBody>
                  <a:tcPr marL="12700" marR="12700" marT="1270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Error Analysis</a:t>
            </a:r>
            <a:endParaRPr lang="en-US" dirty="0"/>
          </a:p>
        </p:txBody>
      </p:sp>
      <p:sp>
        <p:nvSpPr>
          <p:cNvPr id="3" name="Content Placeholder 2"/>
          <p:cNvSpPr>
            <a:spLocks noGrp="1"/>
          </p:cNvSpPr>
          <p:nvPr>
            <p:ph idx="1"/>
          </p:nvPr>
        </p:nvSpPr>
        <p:spPr/>
        <p:txBody>
          <a:bodyPr>
            <a:normAutofit fontScale="92500" lnSpcReduction="20000"/>
          </a:bodyPr>
          <a:lstStyle/>
          <a:p>
            <a:pPr marL="0" lvl="1"/>
            <a:r>
              <a:rPr lang="en-US" b="1" dirty="0" smtClean="0"/>
              <a:t>The model doesn’t handle negations.</a:t>
            </a:r>
          </a:p>
          <a:p>
            <a:pPr marL="400050" lvl="2"/>
            <a:r>
              <a:rPr lang="en-US" dirty="0" smtClean="0"/>
              <a:t>Occurs in 33% of errors</a:t>
            </a:r>
          </a:p>
          <a:p>
            <a:pPr marL="400050" lvl="2"/>
            <a:r>
              <a:rPr lang="en-US" dirty="0" smtClean="0"/>
              <a:t>“</a:t>
            </a:r>
            <a:r>
              <a:rPr lang="en-US" b="0" i="0" u="none" strike="noStrike" dirty="0" smtClean="0">
                <a:latin typeface="Verdana"/>
              </a:rPr>
              <a:t>I’m so sad!!! I’m glad that I’m not happy!!!</a:t>
            </a:r>
            <a:r>
              <a:rPr lang="en-US" dirty="0" smtClean="0">
                <a:latin typeface="Verdana"/>
              </a:rPr>
              <a:t>”</a:t>
            </a:r>
            <a:endParaRPr lang="en-US" dirty="0" smtClean="0"/>
          </a:p>
          <a:p>
            <a:pPr marL="400050" lvl="2">
              <a:buNone/>
            </a:pPr>
            <a:endParaRPr lang="en-US" dirty="0" smtClean="0"/>
          </a:p>
          <a:p>
            <a:pPr marL="0" lvl="1"/>
            <a:r>
              <a:rPr lang="en-US" b="1" dirty="0" smtClean="0"/>
              <a:t>The model doesn’t handle slang.</a:t>
            </a:r>
          </a:p>
          <a:p>
            <a:pPr marL="400050" lvl="2"/>
            <a:r>
              <a:rPr lang="en-US" dirty="0" smtClean="0"/>
              <a:t>Occurs in 33% of errors</a:t>
            </a:r>
          </a:p>
          <a:p>
            <a:pPr marL="400050" lvl="2"/>
            <a:r>
              <a:rPr lang="en-US" b="0" i="0" u="none" strike="noStrike" dirty="0" smtClean="0">
                <a:latin typeface="Verdana"/>
              </a:rPr>
              <a:t>Oh my Gaga!!!</a:t>
            </a:r>
            <a:endParaRPr lang="en-US" dirty="0" smtClean="0"/>
          </a:p>
          <a:p>
            <a:pPr marL="400050" lvl="2"/>
            <a:endParaRPr lang="en-US" dirty="0" smtClean="0"/>
          </a:p>
          <a:p>
            <a:pPr marL="0" lvl="1"/>
            <a:r>
              <a:rPr lang="en-US" b="1" dirty="0" smtClean="0"/>
              <a:t>The model doesn’t handle community language.</a:t>
            </a:r>
          </a:p>
          <a:p>
            <a:pPr marL="400050" lvl="2"/>
            <a:r>
              <a:rPr lang="en-US" dirty="0" smtClean="0"/>
              <a:t>Occurs in 66% of errors</a:t>
            </a:r>
          </a:p>
          <a:p>
            <a:pPr marL="400050" lvl="2"/>
            <a:r>
              <a:rPr lang="en-US" b="0" i="0" u="none" strike="noStrike" dirty="0" smtClean="0">
                <a:latin typeface="Verdana"/>
              </a:rPr>
              <a:t>Oh my Gaga!!</a:t>
            </a:r>
            <a:r>
              <a:rPr lang="en-US" b="0" i="0" u="none" strike="noStrike" dirty="0" smtClean="0">
                <a:latin typeface="Verdana"/>
              </a:rPr>
              <a:t>!</a:t>
            </a:r>
            <a:endParaRPr lang="en-US" dirty="0" smtClean="0">
              <a:latin typeface="Verdana"/>
            </a:endParaRPr>
          </a:p>
          <a:p>
            <a:pPr marL="400050" lvl="2"/>
            <a:r>
              <a:rPr lang="en-US" b="0" i="0" u="none" strike="noStrike" dirty="0" smtClean="0">
                <a:latin typeface="Verdana"/>
              </a:rPr>
              <a:t>… smells </a:t>
            </a:r>
            <a:r>
              <a:rPr lang="en-US" b="0" i="0" u="none" strike="noStrike" dirty="0" smtClean="0">
                <a:latin typeface="Verdana"/>
              </a:rPr>
              <a:t>like bacon!!!</a:t>
            </a:r>
          </a:p>
          <a:p>
            <a:pPr marL="400050" lvl="2">
              <a:buNone/>
            </a:pPr>
            <a:endParaRPr lang="en-US" dirty="0" smtClean="0"/>
          </a:p>
          <a:p>
            <a:pPr marL="400050" lvl="2"/>
            <a:endParaRPr lang="en-US" dirty="0" smtClean="0"/>
          </a:p>
          <a:p>
            <a:pPr marL="400050" lvl="2"/>
            <a:endParaRPr lang="en-US" dirty="0" smtClean="0"/>
          </a:p>
          <a:p>
            <a:pPr lvl="1"/>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good enough?</a:t>
            </a:r>
            <a:endParaRPr lang="en-US" dirty="0"/>
          </a:p>
        </p:txBody>
      </p:sp>
      <p:sp>
        <p:nvSpPr>
          <p:cNvPr id="3" name="Content Placeholder 2"/>
          <p:cNvSpPr>
            <a:spLocks noGrp="1"/>
          </p:cNvSpPr>
          <p:nvPr>
            <p:ph idx="1"/>
          </p:nvPr>
        </p:nvSpPr>
        <p:spPr/>
        <p:txBody>
          <a:bodyPr/>
          <a:lstStyle/>
          <a:p>
            <a:r>
              <a:rPr lang="en-US" dirty="0" smtClean="0"/>
              <a:t>An enhanced version of the LIWC 2007 model that I’ve just shown you powers the </a:t>
            </a:r>
            <a:r>
              <a:rPr lang="en-US" dirty="0" err="1" smtClean="0"/>
              <a:t>Facebook</a:t>
            </a:r>
            <a:r>
              <a:rPr lang="en-US" dirty="0" smtClean="0"/>
              <a:t> Happiness Index</a:t>
            </a:r>
          </a:p>
          <a:p>
            <a:r>
              <a:rPr lang="en-US" dirty="0" smtClean="0"/>
              <a:t>Is 50% classification accuracy good enough?  That depends on your application.</a:t>
            </a:r>
          </a:p>
          <a:p>
            <a:r>
              <a:rPr lang="en-US" dirty="0" smtClean="0"/>
              <a:t>Let’s assume that we wish to keep improving. </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 Plan</a:t>
            </a:r>
            <a:endParaRPr lang="en-US" dirty="0"/>
          </a:p>
        </p:txBody>
      </p:sp>
      <p:sp>
        <p:nvSpPr>
          <p:cNvPr id="3" name="Content Placeholder 2"/>
          <p:cNvSpPr>
            <a:spLocks noGrp="1"/>
          </p:cNvSpPr>
          <p:nvPr>
            <p:ph idx="1"/>
          </p:nvPr>
        </p:nvSpPr>
        <p:spPr/>
        <p:txBody>
          <a:bodyPr>
            <a:normAutofit lnSpcReduction="10000"/>
          </a:bodyPr>
          <a:lstStyle/>
          <a:p>
            <a:r>
              <a:rPr lang="en-US" dirty="0" smtClean="0"/>
              <a:t>The biggest bang for the buck is from improving the model’s handling of community language</a:t>
            </a:r>
          </a:p>
          <a:p>
            <a:r>
              <a:rPr lang="en-US" dirty="0" smtClean="0"/>
              <a:t>There are many approaches to this:</a:t>
            </a:r>
          </a:p>
          <a:p>
            <a:pPr lvl="1"/>
            <a:r>
              <a:rPr lang="en-US" dirty="0" smtClean="0"/>
              <a:t>Supervised Learning </a:t>
            </a:r>
            <a:r>
              <a:rPr lang="en-US" dirty="0" err="1" smtClean="0"/>
              <a:t>w</a:t>
            </a:r>
            <a:r>
              <a:rPr lang="en-US" dirty="0" smtClean="0"/>
              <a:t>/Bag-of-words </a:t>
            </a:r>
            <a:r>
              <a:rPr lang="en-US" dirty="0" err="1" smtClean="0"/>
              <a:t>w/WordNet</a:t>
            </a:r>
            <a:r>
              <a:rPr lang="en-US" dirty="0" smtClean="0"/>
              <a:t> (synonym resolution)</a:t>
            </a:r>
          </a:p>
          <a:p>
            <a:pPr lvl="1"/>
            <a:r>
              <a:rPr lang="en-US" b="1" dirty="0" smtClean="0"/>
              <a:t>Supervised Learning </a:t>
            </a:r>
            <a:r>
              <a:rPr lang="en-US" b="1" dirty="0" err="1" smtClean="0"/>
              <a:t>w</a:t>
            </a:r>
            <a:r>
              <a:rPr lang="en-US" b="1" dirty="0" smtClean="0"/>
              <a:t>/Bag-of-words </a:t>
            </a:r>
            <a:r>
              <a:rPr lang="en-US" b="1" dirty="0" err="1" smtClean="0"/>
              <a:t>w</a:t>
            </a:r>
            <a:r>
              <a:rPr lang="en-US" b="1" dirty="0" smtClean="0"/>
              <a:t>/community features (we’re selecting this)</a:t>
            </a:r>
          </a:p>
          <a:p>
            <a:pPr lvl="1"/>
            <a:r>
              <a:rPr lang="en-US" b="1" dirty="0" smtClean="0"/>
              <a:t>Supervised Learning </a:t>
            </a:r>
            <a:r>
              <a:rPr lang="en-US" b="1" dirty="0" err="1" smtClean="0"/>
              <a:t>w</a:t>
            </a:r>
            <a:r>
              <a:rPr lang="en-US" b="1" dirty="0" smtClean="0"/>
              <a:t>/Bag-of-words </a:t>
            </a:r>
            <a:r>
              <a:rPr lang="en-US" b="1" dirty="0" err="1" smtClean="0"/>
              <a:t>w</a:t>
            </a:r>
            <a:r>
              <a:rPr lang="en-US" b="1" dirty="0" smtClean="0"/>
              <a:t>/</a:t>
            </a:r>
            <a:r>
              <a:rPr lang="en-US" dirty="0" smtClean="0"/>
              <a:t>Co-reference Analysis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lstStyle/>
          <a:p>
            <a:r>
              <a:rPr lang="en-US" dirty="0" smtClean="0"/>
              <a:t>Introduction to Bias-Variance Trade-off</a:t>
            </a:r>
          </a:p>
          <a:p>
            <a:pPr lvl="1"/>
            <a:r>
              <a:rPr lang="en-US" dirty="0" smtClean="0"/>
              <a:t>http://nlp.stanford.edu/IR-book/html/htmledition/the-bias-variance-tradeoff-1.html</a:t>
            </a:r>
          </a:p>
          <a:p>
            <a:r>
              <a:rPr lang="en-US" dirty="0" smtClean="0"/>
              <a:t>Introduction to Linear </a:t>
            </a:r>
            <a:r>
              <a:rPr lang="en-US" dirty="0" err="1" smtClean="0"/>
              <a:t>Discriminant</a:t>
            </a:r>
            <a:r>
              <a:rPr lang="en-US" dirty="0" smtClean="0"/>
              <a:t> Analysis</a:t>
            </a:r>
          </a:p>
          <a:p>
            <a:pPr lvl="1"/>
            <a:r>
              <a:rPr lang="en-US" dirty="0" smtClean="0"/>
              <a:t>http://</a:t>
            </a:r>
            <a:r>
              <a:rPr lang="en-US" dirty="0" err="1" smtClean="0"/>
              <a:t>www.dtreg.com/lda.htm</a:t>
            </a:r>
            <a:endParaRPr lang="en-US" dirty="0" smtClean="0"/>
          </a:p>
          <a:p>
            <a:r>
              <a:rPr lang="en-US" dirty="0" smtClean="0"/>
              <a:t>Andrew Ng’s CS 229 Course site at Stanford</a:t>
            </a:r>
          </a:p>
          <a:p>
            <a:pPr lvl="1"/>
            <a:r>
              <a:rPr lang="en-US" dirty="0" smtClean="0"/>
              <a:t>http://www.stanford.edu/class/cs229/materials.html</a:t>
            </a:r>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Supervised Learning </a:t>
            </a:r>
            <a:br>
              <a:rPr lang="en-US" dirty="0" smtClean="0"/>
            </a:br>
            <a:r>
              <a:rPr lang="en-US" dirty="0" smtClean="0"/>
              <a:t>and Political Science</a:t>
            </a:r>
            <a:endParaRPr lang="en-US" dirty="0"/>
          </a:p>
        </p:txBody>
      </p:sp>
      <p:sp>
        <p:nvSpPr>
          <p:cNvPr id="3" name="Content Placeholder 2"/>
          <p:cNvSpPr>
            <a:spLocks noGrp="1"/>
          </p:cNvSpPr>
          <p:nvPr>
            <p:ph idx="1"/>
          </p:nvPr>
        </p:nvSpPr>
        <p:spPr/>
        <p:txBody>
          <a:bodyPr>
            <a:normAutofit fontScale="92500" lnSpcReduction="20000"/>
          </a:bodyPr>
          <a:lstStyle/>
          <a:p>
            <a:pPr>
              <a:buNone/>
            </a:pPr>
            <a:endParaRPr lang="en-US" dirty="0" smtClean="0"/>
          </a:p>
          <a:p>
            <a:pPr>
              <a:buNone/>
            </a:pPr>
            <a:r>
              <a:rPr lang="en-US" dirty="0" smtClean="0"/>
              <a:t>Predictive model construction, testing, and error analysis.</a:t>
            </a:r>
          </a:p>
          <a:p>
            <a:pPr>
              <a:buNone/>
            </a:pPr>
            <a:endParaRPr lang="en-US" dirty="0" smtClean="0"/>
          </a:p>
          <a:p>
            <a:pPr>
              <a:buNone/>
            </a:pPr>
            <a:r>
              <a:rPr lang="en-US" dirty="0" smtClean="0"/>
              <a:t>Supervised learning is useful when:</a:t>
            </a:r>
          </a:p>
          <a:p>
            <a:pPr marL="514350" indent="-514350">
              <a:buFont typeface="+mj-lt"/>
              <a:buAutoNum type="arabicParenR"/>
            </a:pPr>
            <a:r>
              <a:rPr lang="en-US" dirty="0" smtClean="0"/>
              <a:t>you wish to test a model’s usefulness in predicting out-of-sample</a:t>
            </a:r>
          </a:p>
          <a:p>
            <a:pPr marL="514350" indent="-514350">
              <a:buFont typeface="Wingdings" charset="2"/>
              <a:buAutoNum type="arabicParenR"/>
            </a:pPr>
            <a:r>
              <a:rPr lang="en-US" dirty="0" smtClean="0"/>
              <a:t>you have access to some labeled examples</a:t>
            </a:r>
            <a:endParaRPr lang="en-US" b="1" u="sng" dirty="0" smtClean="0"/>
          </a:p>
          <a:p>
            <a:pPr marL="514350" indent="-514350">
              <a:buFont typeface="Wingdings" charset="2"/>
              <a:buAutoNum type="arabicParenR"/>
            </a:pPr>
            <a:r>
              <a:rPr lang="en-US" dirty="0" smtClean="0"/>
              <a:t>you don’t have a solid sense of well defined rules </a:t>
            </a:r>
          </a:p>
          <a:p>
            <a:pPr>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Questions in Political Science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Which Bills are likely about Health Care?</a:t>
            </a:r>
            <a:br>
              <a:rPr lang="en-US" dirty="0" smtClean="0"/>
            </a:br>
            <a:r>
              <a:rPr lang="en-US" dirty="0" smtClean="0"/>
              <a:t>(Purpura &amp; </a:t>
            </a:r>
            <a:r>
              <a:rPr lang="en-US" dirty="0" err="1" smtClean="0"/>
              <a:t>Hillard</a:t>
            </a:r>
            <a:r>
              <a:rPr lang="en-US" dirty="0" smtClean="0"/>
              <a:t>, 2006; </a:t>
            </a:r>
            <a:r>
              <a:rPr lang="en-US" dirty="0" err="1" smtClean="0"/>
              <a:t>Hillard</a:t>
            </a:r>
            <a:r>
              <a:rPr lang="en-US" dirty="0" smtClean="0"/>
              <a:t> et al 2008)</a:t>
            </a:r>
          </a:p>
          <a:p>
            <a:r>
              <a:rPr lang="en-US" dirty="0" smtClean="0"/>
              <a:t>What percentage of Bills are likely about Health Care?</a:t>
            </a:r>
            <a:br>
              <a:rPr lang="en-US" dirty="0" smtClean="0"/>
            </a:br>
            <a:r>
              <a:rPr lang="en-US" dirty="0" smtClean="0"/>
              <a:t>(Hopkins &amp; King, 2009)</a:t>
            </a:r>
          </a:p>
          <a:p>
            <a:r>
              <a:rPr lang="en-US" dirty="0" smtClean="0"/>
              <a:t>Does the language used in a Supreme Court case’s arguments help with predicting the outcome?</a:t>
            </a:r>
            <a:br>
              <a:rPr lang="en-US" dirty="0" smtClean="0"/>
            </a:br>
            <a:r>
              <a:rPr lang="en-US" dirty="0" smtClean="0"/>
              <a:t>(Hawes, T.W., 2009)</a:t>
            </a:r>
          </a:p>
          <a:p>
            <a:r>
              <a:rPr lang="en-US" dirty="0" smtClean="0"/>
              <a:t>Current work:</a:t>
            </a:r>
          </a:p>
          <a:p>
            <a:pPr lvl="1"/>
            <a:r>
              <a:rPr lang="en-US" dirty="0" smtClean="0"/>
              <a:t>Based on a voter’s Tweets, is a voter likely to vote for President Obama in the 2012 election?</a:t>
            </a:r>
          </a:p>
          <a:p>
            <a:pPr lvl="1"/>
            <a:r>
              <a:rPr lang="en-US" dirty="0" smtClean="0"/>
              <a:t>Based on the news that people read online, is a voter likely to vote for President Obama in the 2012 election?</a:t>
            </a:r>
          </a:p>
          <a:p>
            <a:pPr lvl="1"/>
            <a:r>
              <a:rPr lang="en-US" dirty="0" smtClean="0"/>
              <a:t>Is a terrorist lying?</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Let’s Dive in and Build Some Classifiers</a:t>
            </a:r>
            <a:endParaRPr lang="en-US" dirty="0"/>
          </a:p>
        </p:txBody>
      </p:sp>
      <p:sp>
        <p:nvSpPr>
          <p:cNvPr id="3" name="Content Placeholder 2"/>
          <p:cNvSpPr>
            <a:spLocks noGrp="1"/>
          </p:cNvSpPr>
          <p:nvPr>
            <p:ph idx="1"/>
          </p:nvPr>
        </p:nvSpPr>
        <p:spPr/>
        <p:txBody>
          <a:bodyPr/>
          <a:lstStyle/>
          <a:p>
            <a:r>
              <a:rPr lang="en-US" dirty="0" smtClean="0"/>
              <a:t>First, an example with a deck of playing cards</a:t>
            </a:r>
          </a:p>
          <a:p>
            <a:r>
              <a:rPr lang="en-US" dirty="0" smtClean="0"/>
              <a:t>Second, a graphical example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Diamonds vs. Not Diamonds</a:t>
            </a:r>
            <a:endParaRPr lang="en-US" dirty="0"/>
          </a:p>
        </p:txBody>
      </p:sp>
      <p:sp>
        <p:nvSpPr>
          <p:cNvPr id="3" name="Content Placeholder 2"/>
          <p:cNvSpPr>
            <a:spLocks noGrp="1"/>
          </p:cNvSpPr>
          <p:nvPr>
            <p:ph idx="1"/>
          </p:nvPr>
        </p:nvSpPr>
        <p:spPr/>
        <p:txBody>
          <a:bodyPr/>
          <a:lstStyle/>
          <a:p>
            <a:r>
              <a:rPr lang="en-US" dirty="0" smtClean="0"/>
              <a:t>52 cards in a shuffled deck</a:t>
            </a:r>
          </a:p>
          <a:p>
            <a:r>
              <a:rPr lang="en-US" dirty="0" smtClean="0"/>
              <a:t>I’ll take 13 cards out of the deck (test set)</a:t>
            </a:r>
          </a:p>
          <a:p>
            <a:r>
              <a:rPr lang="en-US" dirty="0" smtClean="0"/>
              <a:t>I’ll give 39 cards to the audience</a:t>
            </a:r>
          </a:p>
          <a:p>
            <a:pPr lvl="1"/>
            <a:r>
              <a:rPr lang="en-US" dirty="0" smtClean="0"/>
              <a:t>Without asking whether the cards are diamonds or not diamonds, your job is to define a question or two that we can ask about every card to determine whether it is a diamond or not.</a:t>
            </a:r>
          </a:p>
          <a:p>
            <a:pPr lvl="1"/>
            <a:r>
              <a:rPr lang="en-US" dirty="0" smtClean="0"/>
              <a:t>You have 2 minutes.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82315" y="1256631"/>
          <a:ext cx="7833896" cy="3930312"/>
        </p:xfrm>
        <a:graphic>
          <a:graphicData uri="http://schemas.openxmlformats.org/drawingml/2006/table">
            <a:tbl>
              <a:tblPr/>
              <a:tblGrid>
                <a:gridCol w="1023593"/>
                <a:gridCol w="1023593"/>
                <a:gridCol w="4271793"/>
                <a:gridCol w="1514917"/>
              </a:tblGrid>
              <a:tr h="301742">
                <a:tc>
                  <a:txBody>
                    <a:bodyPr/>
                    <a:lstStyle/>
                    <a:p>
                      <a:pPr algn="r" fontAlgn="b"/>
                      <a:r>
                        <a:rPr lang="en-US" sz="1500" b="1" i="0" u="none" strike="noStrike" dirty="0">
                          <a:latin typeface="Verdana"/>
                        </a:rPr>
                        <a:t>Card #</a:t>
                      </a:r>
                    </a:p>
                  </a:txBody>
                  <a:tcPr marL="10620" marR="10620" marT="10620" marB="0" anchor="b">
                    <a:lnL>
                      <a:noFill/>
                    </a:lnL>
                    <a:lnR>
                      <a:noFill/>
                    </a:lnR>
                    <a:lnT>
                      <a:noFill/>
                    </a:lnT>
                    <a:lnB>
                      <a:noFill/>
                    </a:lnB>
                  </a:tcPr>
                </a:tc>
                <a:tc>
                  <a:txBody>
                    <a:bodyPr/>
                    <a:lstStyle/>
                    <a:p>
                      <a:pPr algn="r" fontAlgn="b"/>
                      <a:r>
                        <a:rPr lang="en-US" sz="1500" b="1" i="0" u="none" strike="noStrike" dirty="0">
                          <a:latin typeface="Verdana"/>
                        </a:rPr>
                        <a:t>Red?</a:t>
                      </a:r>
                    </a:p>
                  </a:txBody>
                  <a:tcPr marL="10620" marR="10620" marT="10620" marB="0" anchor="b">
                    <a:lnL>
                      <a:noFill/>
                    </a:lnL>
                    <a:lnR>
                      <a:noFill/>
                    </a:lnR>
                    <a:lnT>
                      <a:noFill/>
                    </a:lnT>
                    <a:lnB>
                      <a:noFill/>
                    </a:lnB>
                  </a:tcPr>
                </a:tc>
                <a:tc>
                  <a:txBody>
                    <a:bodyPr/>
                    <a:lstStyle/>
                    <a:p>
                      <a:pPr algn="r" fontAlgn="b"/>
                      <a:r>
                        <a:rPr lang="en-US" sz="1500" b="1" i="0" u="none" strike="noStrike" dirty="0">
                          <a:latin typeface="Verdana"/>
                        </a:rPr>
                        <a:t>Curved Shape Below Number?</a:t>
                      </a:r>
                    </a:p>
                  </a:txBody>
                  <a:tcPr marL="10620" marR="10620" marT="10620" marB="0" anchor="b">
                    <a:lnL>
                      <a:noFill/>
                    </a:lnL>
                    <a:lnR>
                      <a:noFill/>
                    </a:lnR>
                    <a:lnT>
                      <a:noFill/>
                    </a:lnT>
                    <a:lnB>
                      <a:noFill/>
                    </a:lnB>
                  </a:tcPr>
                </a:tc>
                <a:tc>
                  <a:txBody>
                    <a:bodyPr/>
                    <a:lstStyle/>
                    <a:p>
                      <a:pPr algn="r" fontAlgn="b"/>
                      <a:r>
                        <a:rPr lang="en-US" sz="1500" b="1" i="0" u="none" strike="noStrike" dirty="0">
                          <a:latin typeface="Verdana"/>
                        </a:rPr>
                        <a:t>Diamond?</a:t>
                      </a:r>
                    </a:p>
                  </a:txBody>
                  <a:tcPr marL="10620" marR="10620" marT="10620" marB="0" anchor="b">
                    <a:lnL>
                      <a:noFill/>
                    </a:lnL>
                    <a:lnR>
                      <a:noFill/>
                    </a:lnR>
                    <a:lnT>
                      <a:noFill/>
                    </a:lnT>
                    <a:lnB>
                      <a:noFill/>
                    </a:lnB>
                  </a:tcPr>
                </a:tc>
              </a:tr>
              <a:tr h="301742">
                <a:tc>
                  <a:txBody>
                    <a:bodyPr/>
                    <a:lstStyle/>
                    <a:p>
                      <a:pPr algn="ctr" fontAlgn="b"/>
                      <a:r>
                        <a:rPr lang="en-US" sz="1300" b="0" i="0" u="none" strike="noStrike">
                          <a:latin typeface="Verdana"/>
                        </a:rPr>
                        <a:t>1</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N</a:t>
                      </a:r>
                    </a:p>
                  </a:txBody>
                  <a:tcPr marL="10620" marR="10620" marT="10620" marB="0" anchor="b">
                    <a:lnL>
                      <a:noFill/>
                    </a:lnL>
                    <a:lnR>
                      <a:noFill/>
                    </a:lnR>
                    <a:lnT>
                      <a:noFill/>
                    </a:lnT>
                    <a:lnB>
                      <a:noFill/>
                    </a:lnB>
                  </a:tcPr>
                </a:tc>
              </a:tr>
              <a:tr h="301742">
                <a:tc>
                  <a:txBody>
                    <a:bodyPr/>
                    <a:lstStyle/>
                    <a:p>
                      <a:pPr algn="ctr" fontAlgn="b"/>
                      <a:r>
                        <a:rPr lang="en-US" sz="1300" b="0" i="0" u="none" strike="noStrike">
                          <a:latin typeface="Verdana"/>
                        </a:rPr>
                        <a:t>2</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N</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N</a:t>
                      </a:r>
                    </a:p>
                  </a:txBody>
                  <a:tcPr marL="10620" marR="10620" marT="10620" marB="0" anchor="b">
                    <a:lnL>
                      <a:noFill/>
                    </a:lnL>
                    <a:lnR>
                      <a:noFill/>
                    </a:lnR>
                    <a:lnT>
                      <a:noFill/>
                    </a:lnT>
                    <a:lnB>
                      <a:noFill/>
                    </a:lnB>
                  </a:tcPr>
                </a:tc>
              </a:tr>
              <a:tr h="301742">
                <a:tc>
                  <a:txBody>
                    <a:bodyPr/>
                    <a:lstStyle/>
                    <a:p>
                      <a:pPr algn="ctr" fontAlgn="b"/>
                      <a:r>
                        <a:rPr lang="en-US" sz="1300" b="0" i="0" u="none" strike="noStrike">
                          <a:latin typeface="Verdana"/>
                        </a:rPr>
                        <a:t>3</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N</a:t>
                      </a:r>
                    </a:p>
                  </a:txBody>
                  <a:tcPr marL="10620" marR="10620" marT="10620" marB="0" anchor="b">
                    <a:lnL>
                      <a:noFill/>
                    </a:lnL>
                    <a:lnR>
                      <a:noFill/>
                    </a:lnR>
                    <a:lnT>
                      <a:noFill/>
                    </a:lnT>
                    <a:lnB>
                      <a:noFill/>
                    </a:lnB>
                  </a:tcPr>
                </a:tc>
              </a:tr>
              <a:tr h="301742">
                <a:tc>
                  <a:txBody>
                    <a:bodyPr/>
                    <a:lstStyle/>
                    <a:p>
                      <a:pPr algn="ctr" fontAlgn="b"/>
                      <a:r>
                        <a:rPr lang="en-US" sz="1300" b="0" i="0" u="none" strike="noStrike">
                          <a:latin typeface="Verdana"/>
                        </a:rPr>
                        <a:t>4</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N</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Y</a:t>
                      </a:r>
                    </a:p>
                  </a:txBody>
                  <a:tcPr marL="10620" marR="10620" marT="10620" marB="0" anchor="b">
                    <a:lnL>
                      <a:noFill/>
                    </a:lnL>
                    <a:lnR>
                      <a:noFill/>
                    </a:lnR>
                    <a:lnT>
                      <a:noFill/>
                    </a:lnT>
                    <a:lnB>
                      <a:noFill/>
                    </a:lnB>
                  </a:tcPr>
                </a:tc>
              </a:tr>
              <a:tr h="301742">
                <a:tc>
                  <a:txBody>
                    <a:bodyPr/>
                    <a:lstStyle/>
                    <a:p>
                      <a:pPr algn="ctr" fontAlgn="b"/>
                      <a:r>
                        <a:rPr lang="en-US" sz="1300" b="0" i="0" u="none" strike="noStrike">
                          <a:latin typeface="Verdana"/>
                        </a:rPr>
                        <a:t>5</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N</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Y</a:t>
                      </a:r>
                    </a:p>
                  </a:txBody>
                  <a:tcPr marL="10620" marR="10620" marT="10620" marB="0" anchor="b">
                    <a:lnL>
                      <a:noFill/>
                    </a:lnL>
                    <a:lnR>
                      <a:noFill/>
                    </a:lnR>
                    <a:lnT>
                      <a:noFill/>
                    </a:lnT>
                    <a:lnB>
                      <a:noFill/>
                    </a:lnB>
                  </a:tcPr>
                </a:tc>
              </a:tr>
              <a:tr h="314861">
                <a:tc>
                  <a:txBody>
                    <a:bodyPr/>
                    <a:lstStyle/>
                    <a:p>
                      <a:pPr algn="ctr" fontAlgn="b"/>
                      <a:r>
                        <a:rPr lang="en-US" sz="1300" b="0" i="0" u="none" strike="noStrike">
                          <a:latin typeface="Verdana"/>
                        </a:rPr>
                        <a:t>6</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N</a:t>
                      </a:r>
                    </a:p>
                  </a:txBody>
                  <a:tcPr marL="10620" marR="10620" marT="10620" marB="0" anchor="b">
                    <a:lnL>
                      <a:noFill/>
                    </a:lnL>
                    <a:lnR>
                      <a:noFill/>
                    </a:lnR>
                    <a:lnT>
                      <a:noFill/>
                    </a:lnT>
                    <a:lnB>
                      <a:noFill/>
                    </a:lnB>
                  </a:tcPr>
                </a:tc>
              </a:tr>
              <a:tr h="257857">
                <a:tc>
                  <a:txBody>
                    <a:bodyPr/>
                    <a:lstStyle/>
                    <a:p>
                      <a:pPr algn="ctr" fontAlgn="b"/>
                      <a:r>
                        <a:rPr lang="en-US" sz="1300" b="0" i="0" u="none" strike="noStrike">
                          <a:latin typeface="Verdana"/>
                        </a:rPr>
                        <a:t>7</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N</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N</a:t>
                      </a:r>
                    </a:p>
                  </a:txBody>
                  <a:tcPr marL="10620" marR="10620" marT="10620" marB="0" anchor="b">
                    <a:lnL>
                      <a:noFill/>
                    </a:lnL>
                    <a:lnR>
                      <a:noFill/>
                    </a:lnR>
                    <a:lnT>
                      <a:noFill/>
                    </a:lnT>
                    <a:lnB>
                      <a:noFill/>
                    </a:lnB>
                  </a:tcPr>
                </a:tc>
              </a:tr>
              <a:tr h="257857">
                <a:tc>
                  <a:txBody>
                    <a:bodyPr/>
                    <a:lstStyle/>
                    <a:p>
                      <a:pPr algn="ctr" fontAlgn="b"/>
                      <a:r>
                        <a:rPr lang="en-US" sz="1300" b="0" i="0" u="none" strike="noStrike">
                          <a:latin typeface="Verdana"/>
                        </a:rPr>
                        <a:t>8</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N</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Y</a:t>
                      </a:r>
                    </a:p>
                  </a:txBody>
                  <a:tcPr marL="10620" marR="10620" marT="10620" marB="0" anchor="b">
                    <a:lnL>
                      <a:noFill/>
                    </a:lnL>
                    <a:lnR>
                      <a:noFill/>
                    </a:lnR>
                    <a:lnT>
                      <a:noFill/>
                    </a:lnT>
                    <a:lnB>
                      <a:noFill/>
                    </a:lnB>
                  </a:tcPr>
                </a:tc>
              </a:tr>
              <a:tr h="257857">
                <a:tc>
                  <a:txBody>
                    <a:bodyPr/>
                    <a:lstStyle/>
                    <a:p>
                      <a:pPr algn="ctr" fontAlgn="b"/>
                      <a:r>
                        <a:rPr lang="en-US" sz="1300" b="0" i="0" u="none" strike="noStrike">
                          <a:latin typeface="Verdana"/>
                        </a:rPr>
                        <a:t>9</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N</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Y</a:t>
                      </a:r>
                    </a:p>
                  </a:txBody>
                  <a:tcPr marL="10620" marR="10620" marT="10620" marB="0" anchor="b">
                    <a:lnL>
                      <a:noFill/>
                    </a:lnL>
                    <a:lnR>
                      <a:noFill/>
                    </a:lnR>
                    <a:lnT>
                      <a:noFill/>
                    </a:lnT>
                    <a:lnB>
                      <a:noFill/>
                    </a:lnB>
                  </a:tcPr>
                </a:tc>
              </a:tr>
              <a:tr h="257857">
                <a:tc>
                  <a:txBody>
                    <a:bodyPr/>
                    <a:lstStyle/>
                    <a:p>
                      <a:pPr algn="ctr" fontAlgn="b"/>
                      <a:r>
                        <a:rPr lang="en-US" sz="1300" b="0" i="0" u="none" strike="noStrike">
                          <a:latin typeface="Verdana"/>
                        </a:rPr>
                        <a:t>10</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N</a:t>
                      </a:r>
                    </a:p>
                  </a:txBody>
                  <a:tcPr marL="10620" marR="10620" marT="10620" marB="0" anchor="b">
                    <a:lnL>
                      <a:noFill/>
                    </a:lnL>
                    <a:lnR>
                      <a:noFill/>
                    </a:lnR>
                    <a:lnT>
                      <a:noFill/>
                    </a:lnT>
                    <a:lnB>
                      <a:noFill/>
                    </a:lnB>
                  </a:tcPr>
                </a:tc>
              </a:tr>
              <a:tr h="257857">
                <a:tc>
                  <a:txBody>
                    <a:bodyPr/>
                    <a:lstStyle/>
                    <a:p>
                      <a:pPr algn="ctr" fontAlgn="b"/>
                      <a:r>
                        <a:rPr lang="en-US" sz="1300" b="0" i="0" u="none" strike="noStrike">
                          <a:latin typeface="Verdana"/>
                        </a:rPr>
                        <a:t>11</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N</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N</a:t>
                      </a:r>
                    </a:p>
                  </a:txBody>
                  <a:tcPr marL="10620" marR="10620" marT="10620" marB="0" anchor="b">
                    <a:lnL>
                      <a:noFill/>
                    </a:lnL>
                    <a:lnR>
                      <a:noFill/>
                    </a:lnR>
                    <a:lnT>
                      <a:noFill/>
                    </a:lnT>
                    <a:lnB>
                      <a:noFill/>
                    </a:lnB>
                  </a:tcPr>
                </a:tc>
              </a:tr>
              <a:tr h="257857">
                <a:tc>
                  <a:txBody>
                    <a:bodyPr/>
                    <a:lstStyle/>
                    <a:p>
                      <a:pPr algn="ctr" fontAlgn="b"/>
                      <a:r>
                        <a:rPr lang="en-US" sz="1300" b="0" i="0" u="none" strike="noStrike">
                          <a:latin typeface="Verdana"/>
                        </a:rPr>
                        <a:t>12</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N</a:t>
                      </a:r>
                    </a:p>
                  </a:txBody>
                  <a:tcPr marL="10620" marR="10620" marT="10620" marB="0" anchor="b">
                    <a:lnL>
                      <a:noFill/>
                    </a:lnL>
                    <a:lnR>
                      <a:noFill/>
                    </a:lnR>
                    <a:lnT>
                      <a:noFill/>
                    </a:lnT>
                    <a:lnB>
                      <a:noFill/>
                    </a:lnB>
                  </a:tcPr>
                </a:tc>
                <a:tc>
                  <a:txBody>
                    <a:bodyPr/>
                    <a:lstStyle/>
                    <a:p>
                      <a:pPr algn="ctr" fontAlgn="b"/>
                      <a:r>
                        <a:rPr lang="en-US" sz="1300" b="1" i="0" u="none" strike="noStrike">
                          <a:latin typeface="Verdana"/>
                        </a:rPr>
                        <a:t>Y</a:t>
                      </a:r>
                    </a:p>
                  </a:txBody>
                  <a:tcPr marL="10620" marR="10620" marT="10620" marB="0" anchor="b">
                    <a:lnL>
                      <a:noFill/>
                    </a:lnL>
                    <a:lnR>
                      <a:noFill/>
                    </a:lnR>
                    <a:lnT>
                      <a:noFill/>
                    </a:lnT>
                    <a:lnB>
                      <a:noFill/>
                    </a:lnB>
                  </a:tcPr>
                </a:tc>
              </a:tr>
              <a:tr h="257857">
                <a:tc>
                  <a:txBody>
                    <a:bodyPr/>
                    <a:lstStyle/>
                    <a:p>
                      <a:pPr algn="ctr" fontAlgn="b"/>
                      <a:r>
                        <a:rPr lang="en-US" sz="1300" b="0" i="0" u="none" strike="noStrike">
                          <a:latin typeface="Verdana"/>
                        </a:rPr>
                        <a:t>13</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N</a:t>
                      </a:r>
                    </a:p>
                  </a:txBody>
                  <a:tcPr marL="10620" marR="10620" marT="10620" marB="0" anchor="b">
                    <a:lnL>
                      <a:noFill/>
                    </a:lnL>
                    <a:lnR>
                      <a:noFill/>
                    </a:lnR>
                    <a:lnT>
                      <a:noFill/>
                    </a:lnT>
                    <a:lnB>
                      <a:noFill/>
                    </a:lnB>
                  </a:tcPr>
                </a:tc>
                <a:tc>
                  <a:txBody>
                    <a:bodyPr/>
                    <a:lstStyle/>
                    <a:p>
                      <a:pPr algn="ctr" fontAlgn="b"/>
                      <a:r>
                        <a:rPr lang="en-US" sz="1300" b="0" i="0" u="none" strike="noStrike">
                          <a:latin typeface="Verdana"/>
                        </a:rPr>
                        <a:t>Y</a:t>
                      </a:r>
                    </a:p>
                  </a:txBody>
                  <a:tcPr marL="10620" marR="10620" marT="10620" marB="0" anchor="b">
                    <a:lnL>
                      <a:noFill/>
                    </a:lnL>
                    <a:lnR>
                      <a:noFill/>
                    </a:lnR>
                    <a:lnT>
                      <a:noFill/>
                    </a:lnT>
                    <a:lnB>
                      <a:noFill/>
                    </a:lnB>
                  </a:tcPr>
                </a:tc>
                <a:tc>
                  <a:txBody>
                    <a:bodyPr/>
                    <a:lstStyle/>
                    <a:p>
                      <a:pPr algn="ctr" fontAlgn="b"/>
                      <a:r>
                        <a:rPr lang="en-US" sz="1300" b="0" i="0" u="none" strike="noStrike" dirty="0">
                          <a:latin typeface="Verdana"/>
                        </a:rPr>
                        <a:t>N</a:t>
                      </a:r>
                    </a:p>
                  </a:txBody>
                  <a:tcPr marL="10620" marR="10620" marT="1062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Use Supervised Learning instead of Rules, Dictionaries, etc?</a:t>
            </a:r>
            <a:endParaRPr lang="en-US" dirty="0"/>
          </a:p>
        </p:txBody>
      </p:sp>
      <p:sp>
        <p:nvSpPr>
          <p:cNvPr id="3" name="Content Placeholder 2"/>
          <p:cNvSpPr>
            <a:spLocks noGrp="1"/>
          </p:cNvSpPr>
          <p:nvPr>
            <p:ph idx="1"/>
          </p:nvPr>
        </p:nvSpPr>
        <p:spPr/>
        <p:txBody>
          <a:bodyPr/>
          <a:lstStyle/>
          <a:p>
            <a:pPr>
              <a:buNone/>
            </a:pPr>
            <a:r>
              <a:rPr lang="en-US" dirty="0" smtClean="0"/>
              <a:t>Some problems are not tractable for humans to build a rule-set to solve </a:t>
            </a:r>
            <a:r>
              <a:rPr lang="en-US" dirty="0"/>
              <a:t>a</a:t>
            </a:r>
            <a:r>
              <a:rPr lang="en-US" dirty="0" smtClean="0"/>
              <a:t> computational problem.</a:t>
            </a:r>
          </a:p>
          <a:p>
            <a:pPr>
              <a:buNone/>
            </a:pPr>
            <a:endParaRPr lang="en-US" dirty="0" smtClean="0"/>
          </a:p>
          <a:p>
            <a:pPr>
              <a:buNone/>
            </a:pPr>
            <a:r>
              <a:rPr lang="en-US" dirty="0" smtClean="0"/>
              <a:t>Best Historical Examples:</a:t>
            </a:r>
          </a:p>
          <a:p>
            <a:r>
              <a:rPr lang="en-US" dirty="0" smtClean="0"/>
              <a:t>Voice/handwriting recognition</a:t>
            </a:r>
          </a:p>
          <a:p>
            <a:r>
              <a:rPr lang="en-US" dirty="0" smtClean="0"/>
              <a:t>Adaptive typing correction (MSWord, </a:t>
            </a:r>
            <a:r>
              <a:rPr lang="en-US" dirty="0" err="1" smtClean="0"/>
              <a:t>iPhone</a:t>
            </a:r>
            <a:r>
              <a:rPr lang="en-US" dirty="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20538</TotalTime>
  <Words>4201</Words>
  <Application>Microsoft Macintosh PowerPoint</Application>
  <PresentationFormat>On-screen Show (4:3)</PresentationFormat>
  <Paragraphs>520</Paragraphs>
  <Slides>39</Slides>
  <Notes>27</Notes>
  <HiddenSlides>0</HiddenSlides>
  <MMClips>0</MMClips>
  <ScaleCrop>false</ScaleCrop>
  <HeadingPairs>
    <vt:vector size="4" baseType="variant">
      <vt:variant>
        <vt:lpstr>Design Template</vt:lpstr>
      </vt:variant>
      <vt:variant>
        <vt:i4>1</vt:i4>
      </vt:variant>
      <vt:variant>
        <vt:lpstr>Slide Titles</vt:lpstr>
      </vt:variant>
      <vt:variant>
        <vt:i4>39</vt:i4>
      </vt:variant>
    </vt:vector>
  </HeadingPairs>
  <TitlesOfParts>
    <vt:vector size="40" baseType="lpstr">
      <vt:lpstr>Office Theme</vt:lpstr>
      <vt:lpstr>Introduction to Applied Supervised Learning w/NLP</vt:lpstr>
      <vt:lpstr>Topics</vt:lpstr>
      <vt:lpstr>Unsupervised, Supervised,  and Semi-Supervised Learning</vt:lpstr>
      <vt:lpstr>Supervised Learning  and Political Science</vt:lpstr>
      <vt:lpstr>Example Questions in Political Science</vt:lpstr>
      <vt:lpstr>Let’s Dive in and Build Some Classifiers</vt:lpstr>
      <vt:lpstr>Diamonds vs. Not Diamonds</vt:lpstr>
      <vt:lpstr>Slide 8</vt:lpstr>
      <vt:lpstr>Why Use Supervised Learning instead of Rules, Dictionaries, etc?</vt:lpstr>
      <vt:lpstr>Policy Agenda Project – Classifying Bills</vt:lpstr>
      <vt:lpstr>Slide 11</vt:lpstr>
      <vt:lpstr>Slide 12</vt:lpstr>
      <vt:lpstr>Slide 13</vt:lpstr>
      <vt:lpstr>Slide 14</vt:lpstr>
      <vt:lpstr>Slide 15</vt:lpstr>
      <vt:lpstr>Slide 16</vt:lpstr>
      <vt:lpstr>Model Building vs. Prediction</vt:lpstr>
      <vt:lpstr>Slide 18</vt:lpstr>
      <vt:lpstr>How do you solve errors?</vt:lpstr>
      <vt:lpstr>Feature Representation Spaces</vt:lpstr>
      <vt:lpstr>Supervised Learning and Text</vt:lpstr>
      <vt:lpstr>Slide 22</vt:lpstr>
      <vt:lpstr>Slide 23</vt:lpstr>
      <vt:lpstr>Slide 24</vt:lpstr>
      <vt:lpstr>How Effective is This?</vt:lpstr>
      <vt:lpstr>Another Example</vt:lpstr>
      <vt:lpstr>Experimental Process</vt:lpstr>
      <vt:lpstr>Differing Approaches to Improvement</vt:lpstr>
      <vt:lpstr>Deconstructing the Supervised Learning Problem</vt:lpstr>
      <vt:lpstr>Validation – Method 1</vt:lpstr>
      <vt:lpstr>Validation – Method 2</vt:lpstr>
      <vt:lpstr>Text Example</vt:lpstr>
      <vt:lpstr>What off-the-shelf tools can help?</vt:lpstr>
      <vt:lpstr>Quick-and-Dirty Baseline: LIWC  (Linguistic Inquiry and Word Count)</vt:lpstr>
      <vt:lpstr>Simple LIWC 2007 Features  and Classifier Output</vt:lpstr>
      <vt:lpstr>Error Analysis</vt:lpstr>
      <vt:lpstr>What’s good enough?</vt:lpstr>
      <vt:lpstr>Improvement Plan</vt:lpstr>
      <vt:lpstr>Additional Resources</vt:lpstr>
    </vt:vector>
  </TitlesOfParts>
  <Company>Cornell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Supervised learning</dc:title>
  <dc:creator>Stephen Purpura</dc:creator>
  <cp:lastModifiedBy>Stephen Purpura</cp:lastModifiedBy>
  <cp:revision>22</cp:revision>
  <dcterms:created xsi:type="dcterms:W3CDTF">2010-06-14T20:33:38Z</dcterms:created>
  <dcterms:modified xsi:type="dcterms:W3CDTF">2010-06-15T00:00:02Z</dcterms:modified>
</cp:coreProperties>
</file>