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Default Extension="jpeg" ContentType="image/jpeg"/>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5"/>
  </p:notesMasterIdLst>
  <p:sldIdLst>
    <p:sldId id="256" r:id="rId2"/>
    <p:sldId id="262" r:id="rId3"/>
    <p:sldId id="263" r:id="rId4"/>
    <p:sldId id="257" r:id="rId5"/>
    <p:sldId id="283" r:id="rId6"/>
    <p:sldId id="291" r:id="rId7"/>
    <p:sldId id="285" r:id="rId8"/>
    <p:sldId id="288" r:id="rId9"/>
    <p:sldId id="289" r:id="rId10"/>
    <p:sldId id="286" r:id="rId11"/>
    <p:sldId id="292" r:id="rId12"/>
    <p:sldId id="293" r:id="rId13"/>
    <p:sldId id="294" r:id="rId14"/>
    <p:sldId id="297" r:id="rId15"/>
    <p:sldId id="295" r:id="rId16"/>
    <p:sldId id="298" r:id="rId17"/>
    <p:sldId id="299" r:id="rId18"/>
    <p:sldId id="302" r:id="rId19"/>
    <p:sldId id="301" r:id="rId20"/>
    <p:sldId id="296" r:id="rId21"/>
    <p:sldId id="303" r:id="rId22"/>
    <p:sldId id="259" r:id="rId23"/>
    <p:sldId id="269" r:id="rId24"/>
    <p:sldId id="284" r:id="rId25"/>
    <p:sldId id="268" r:id="rId26"/>
    <p:sldId id="261" r:id="rId27"/>
    <p:sldId id="300" r:id="rId28"/>
    <p:sldId id="258" r:id="rId29"/>
    <p:sldId id="276" r:id="rId30"/>
    <p:sldId id="277" r:id="rId31"/>
    <p:sldId id="278" r:id="rId32"/>
    <p:sldId id="279" r:id="rId33"/>
    <p:sldId id="280"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2" d="100"/>
          <a:sy n="102" d="100"/>
        </p:scale>
        <p:origin x="-42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628769-39BB-4A45-A610-07E32FF8F5FE}" type="datetimeFigureOut">
              <a:rPr lang="en-US" smtClean="0"/>
              <a:pPr/>
              <a:t>11/16/10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2B6148-DE39-A949-9EA4-2F1B6A9C80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faculty.chass.ncsu.edu/garson/PA765/friedman.htm" TargetMode="External"/><Relationship Id="rId4" Type="http://schemas.openxmlformats.org/officeDocument/2006/relationships/hyperlink" Target="http://faculty.chass.ncsu.edu/garson/PA765/binomial.htm" TargetMode="External"/><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Questions:</a:t>
            </a:r>
            <a:r>
              <a:rPr lang="en-US" baseline="0" dirty="0" smtClean="0"/>
              <a:t> What does “in sample” mean?  What does “out of sample” mean?</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Start</a:t>
            </a:r>
            <a:r>
              <a:rPr lang="en-US" baseline="0" dirty="0" smtClean="0"/>
              <a:t> with 1000 </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choosing a model using accuracy like this is bad form.  We’ll discuss in a minute better alternatives.</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http://faculty.chass.ncsu.edu/garson/PA765/mcnemar.htm</a:t>
            </a:r>
          </a:p>
          <a:p>
            <a:endParaRPr lang="en-US" b="1" dirty="0" smtClean="0"/>
          </a:p>
          <a:p>
            <a:r>
              <a:rPr lang="en-US" b="1" dirty="0" smtClean="0"/>
              <a:t>Assumptions</a:t>
            </a:r>
          </a:p>
          <a:p>
            <a:r>
              <a:rPr lang="en-US" b="1" dirty="0" smtClean="0"/>
              <a:t>Value distribution</a:t>
            </a:r>
            <a:r>
              <a:rPr lang="en-US" dirty="0" smtClean="0"/>
              <a:t>. The </a:t>
            </a:r>
            <a:r>
              <a:rPr lang="en-US" dirty="0" err="1" smtClean="0"/>
              <a:t>McNemar</a:t>
            </a:r>
            <a:r>
              <a:rPr lang="en-US" dirty="0" smtClean="0"/>
              <a:t> test is used when variables are assumed to be dichotomies which are mutually exclusive and exhaustive. For two dependent samples and multinomial categorical data, the marginal homogeneity test is used. The sign test and the </a:t>
            </a:r>
            <a:r>
              <a:rPr lang="en-US" dirty="0" err="1" smtClean="0"/>
              <a:t>Wilcoxon</a:t>
            </a:r>
            <a:r>
              <a:rPr lang="en-US" dirty="0" smtClean="0"/>
              <a:t> signed-ranks test assume a continuous value distribution, with the latter requiring interval or near-interval data. </a:t>
            </a:r>
          </a:p>
          <a:p>
            <a:r>
              <a:rPr lang="en-US" b="1" dirty="0" smtClean="0"/>
              <a:t>Data distribution</a:t>
            </a:r>
            <a:r>
              <a:rPr lang="en-US" dirty="0" smtClean="0"/>
              <a:t>. The tests in this section are all nonparametric (do not assume the normal distribution, or any other particular distribution other ) </a:t>
            </a:r>
          </a:p>
          <a:p>
            <a:r>
              <a:rPr lang="en-US" b="1" dirty="0" smtClean="0"/>
              <a:t>Two samples</a:t>
            </a:r>
            <a:r>
              <a:rPr lang="en-US" dirty="0" smtClean="0"/>
              <a:t>. Data are from two samples, not necessarily from the same population. There is </a:t>
            </a:r>
            <a:r>
              <a:rPr lang="en-US" dirty="0" smtClean="0">
                <a:hlinkClick r:id="rId3"/>
              </a:rPr>
              <a:t>another set of tests for more than two dependent samples</a:t>
            </a:r>
            <a:r>
              <a:rPr lang="en-US" dirty="0" smtClean="0"/>
              <a:t>. </a:t>
            </a:r>
          </a:p>
          <a:p>
            <a:r>
              <a:rPr lang="en-US" b="1" dirty="0" smtClean="0"/>
              <a:t>Dependent samples</a:t>
            </a:r>
            <a:r>
              <a:rPr lang="en-US" dirty="0" smtClean="0"/>
              <a:t>. The two samples may be before-after samples or panel studies of the same subjects, or matched-pairs samples of similar subjects, or may be otherwise dependent (correlated). It is not required that they be dependent. For independent samples, for instance, the </a:t>
            </a:r>
            <a:r>
              <a:rPr lang="en-US" dirty="0" err="1" smtClean="0"/>
              <a:t>Wilcoxon</a:t>
            </a:r>
            <a:r>
              <a:rPr lang="en-US" dirty="0" smtClean="0"/>
              <a:t> test is directly related to the Mann-Whitney U test for two independent samples: U plus W sum to the constant </a:t>
            </a:r>
            <a:r>
              <a:rPr lang="en-US" dirty="0" err="1" smtClean="0"/>
              <a:t>m(m</a:t>
            </a:r>
            <a:r>
              <a:rPr lang="en-US" dirty="0" smtClean="0"/>
              <a:t> + 2n + 1)/2, where </a:t>
            </a:r>
            <a:r>
              <a:rPr lang="en-US" dirty="0" err="1" smtClean="0"/>
              <a:t>m</a:t>
            </a:r>
            <a:r>
              <a:rPr lang="en-US" dirty="0" smtClean="0"/>
              <a:t> is the number of observations in the smaller group and </a:t>
            </a:r>
            <a:r>
              <a:rPr lang="en-US" dirty="0" err="1" smtClean="0"/>
              <a:t>n</a:t>
            </a:r>
            <a:r>
              <a:rPr lang="en-US" dirty="0" smtClean="0"/>
              <a:t> is the number in the larger group. For this reason one would not use both tests for independent samples, and U is much more prevalent for this purpose. </a:t>
            </a:r>
          </a:p>
          <a:p>
            <a:r>
              <a:rPr lang="en-US" b="1" dirty="0" smtClean="0"/>
              <a:t>Adequate sample size</a:t>
            </a:r>
            <a:r>
              <a:rPr lang="en-US" dirty="0" smtClean="0"/>
              <a:t>. For the </a:t>
            </a:r>
            <a:r>
              <a:rPr lang="en-US" dirty="0" err="1" smtClean="0"/>
              <a:t>McNemar</a:t>
            </a:r>
            <a:r>
              <a:rPr lang="en-US" dirty="0" smtClean="0"/>
              <a:t> test, the number of cases on the a-</a:t>
            </a:r>
            <a:r>
              <a:rPr lang="en-US" dirty="0" err="1" smtClean="0"/>
              <a:t>d</a:t>
            </a:r>
            <a:r>
              <a:rPr lang="en-US" dirty="0" smtClean="0"/>
              <a:t> diagonal (see the illustration above) should be at least 10. If it is not, the </a:t>
            </a:r>
            <a:r>
              <a:rPr lang="en-US" dirty="0" smtClean="0">
                <a:hlinkClick r:id="rId4"/>
              </a:rPr>
              <a:t>binomial test</a:t>
            </a:r>
            <a:r>
              <a:rPr lang="en-US" dirty="0" smtClean="0"/>
              <a:t> is used with </a:t>
            </a:r>
            <a:r>
              <a:rPr lang="en-US" dirty="0" err="1" smtClean="0"/>
              <a:t>n</a:t>
            </a:r>
            <a:r>
              <a:rPr lang="en-US" dirty="0" smtClean="0"/>
              <a:t> = a + </a:t>
            </a:r>
            <a:r>
              <a:rPr lang="en-US" dirty="0" err="1" smtClean="0"/>
              <a:t>d</a:t>
            </a:r>
            <a:r>
              <a:rPr lang="en-US" dirty="0" smtClean="0"/>
              <a:t> and with </a:t>
            </a:r>
            <a:r>
              <a:rPr lang="en-US" dirty="0" err="1" smtClean="0"/>
              <a:t>r</a:t>
            </a:r>
            <a:r>
              <a:rPr lang="en-US" dirty="0" smtClean="0"/>
              <a:t> = a or </a:t>
            </a:r>
            <a:r>
              <a:rPr lang="en-US" dirty="0" err="1" smtClean="0"/>
              <a:t>d</a:t>
            </a:r>
            <a:r>
              <a:rPr lang="en-US" dirty="0" smtClean="0"/>
              <a:t>, whichever is smaller, as defined in the section on the binomial test. </a:t>
            </a:r>
          </a:p>
          <a:p>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Depending upon the problem,</a:t>
            </a:r>
            <a:r>
              <a:rPr lang="en-US" baseline="0" dirty="0" smtClean="0"/>
              <a:t> H1 will be assigned in a variety of ways.  This is called “Bootstrapping”.</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 the second case (bottom), deciding which model is better becomes a very difficult problem: in the most frequent case (mode), B was better; for the average utility over all experiments, A was better; in the average case (median), B was better; in the best case, A was better; at the worst, B was not as bad. What to do? Deciding between two models may be ambiguous even when the consistent and quantitative utilities are given in full detail. Of course, such a dilemma only arises when the methods are similar in performance: then we could argue that any choice would be fine.</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Building learning curves.  Just as cross-validation, bias and variance too depend on the amount of data used for training, and this dependency can be analyzed using learning curves (</a:t>
            </a:r>
            <a:r>
              <a:rPr lang="en-US" sz="1200" kern="1200" dirty="0" err="1" smtClean="0">
                <a:solidFill>
                  <a:schemeClr val="tx1"/>
                </a:solidFill>
                <a:latin typeface="+mn-lt"/>
                <a:ea typeface="+mn-ea"/>
                <a:cs typeface="+mn-cs"/>
              </a:rPr>
              <a:t>Kadie</a:t>
            </a:r>
            <a:r>
              <a:rPr lang="en-US" sz="1200" kern="1200" dirty="0" smtClean="0">
                <a:solidFill>
                  <a:schemeClr val="tx1"/>
                </a:solidFill>
                <a:latin typeface="+mn-lt"/>
                <a:ea typeface="+mn-ea"/>
                <a:cs typeface="+mn-cs"/>
              </a:rPr>
              <a:t>, 1995). A learning curve shows the relationship between the performance of a model on unseen data depending on how much data was used for training. If the utility no longer changes, the model has converged and additional data is less likely to affect the model.</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are the strengths and weaknesses</a:t>
            </a:r>
            <a:r>
              <a:rPr lang="en-US" baseline="0" dirty="0" smtClean="0"/>
              <a:t> to this experimental design?  Strength: simple; Weakness: computing IDF on all articles instead of just training set is bad form – information leakage.  2-fold cross validation isn’t a lot of perturbation and variance in the composition of the data set.  But the data set is large.  How is the sample drawn?  Unclear from the description.  What is the performance metric?  The process doesn’t specify how performance is calculated.</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30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is the sampling computed?</a:t>
            </a:r>
            <a:r>
              <a:rPr lang="en-US" baseline="0" dirty="0" smtClean="0"/>
              <a:t>  Can the metric be averaged?  Is 5-fold validation enough?</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Start</a:t>
            </a:r>
            <a:r>
              <a:rPr lang="en-US" baseline="0" dirty="0" smtClean="0"/>
              <a:t> with 1000 </a:t>
            </a:r>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5</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 a normal distribution the right way</a:t>
            </a:r>
            <a:r>
              <a:rPr lang="en-US" baseline="0" dirty="0" smtClean="0"/>
              <a:t> to think about the problem?  Lots of processing?  Why I = 1 to 1200?  </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32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 the second case (bottom), deciding which model is better becomes a very difficult problem: in the most frequent case (mode), B was better; for the average utility over all experiments, A was better; in the average case (median), B was better; in the best case, A was better; at the worst, B was not as bad. What to do? Deciding between two models may be ambiguous even when the consistent and quantitative utilities are given in full detail. Of course, such a dilemma only arises when the methods are similar in performance: then we could argue that any choice would be fine.</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BBCDFD-3D84-154B-9AF8-039FADB3A1B6}"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instance</a:t>
            </a:r>
            <a:r>
              <a:rPr lang="en-US" baseline="0" dirty="0" smtClean="0"/>
              <a:t> is an example.  It is a data record at the level of analysis.  If you are attempting to predict which sentences contain emotion, the sentence is the unit of analysis and each record would describe one sentence in the corpus.  </a:t>
            </a:r>
          </a:p>
        </p:txBody>
      </p:sp>
      <p:sp>
        <p:nvSpPr>
          <p:cNvPr id="4" name="Slide Number Placeholder 3"/>
          <p:cNvSpPr>
            <a:spLocks noGrp="1"/>
          </p:cNvSpPr>
          <p:nvPr>
            <p:ph type="sldNum" sz="quarter" idx="10"/>
          </p:nvPr>
        </p:nvSpPr>
        <p:spPr/>
        <p:txBody>
          <a:bodyPr/>
          <a:lstStyle/>
          <a:p>
            <a:fld id="{CE2B6148-DE39-A949-9EA4-2F1B6A9C805E}"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file “</a:t>
            </a:r>
            <a:r>
              <a:rPr lang="en-US" baseline="0" dirty="0" err="1" smtClean="0"/>
              <a:t>model_output</a:t>
            </a:r>
            <a:r>
              <a:rPr lang="en-US" baseline="0" dirty="0" smtClean="0"/>
              <a:t>” contains the resulting model (which is the equation for a line)</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file “model1” contains the resulting model (which is the equation for a line)</a:t>
            </a: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Humans</a:t>
            </a:r>
            <a:r>
              <a:rPr lang="en-US" baseline="0" dirty="0" smtClean="0"/>
              <a:t> see “sports stories” 51 times.  Humans see “non sport stories” 149 times.</a:t>
            </a:r>
          </a:p>
          <a:p>
            <a:r>
              <a:rPr lang="en-US" baseline="0" dirty="0" smtClean="0"/>
              <a:t>Machine learning system sees sports stories 71 times.  Machine learning sees “non sports stories” 129 times.</a:t>
            </a:r>
            <a:endParaRPr lang="en-US" dirty="0"/>
          </a:p>
        </p:txBody>
      </p:sp>
      <p:sp>
        <p:nvSpPr>
          <p:cNvPr id="4" name="Slide Number Placeholder 3"/>
          <p:cNvSpPr>
            <a:spLocks noGrp="1"/>
          </p:cNvSpPr>
          <p:nvPr>
            <p:ph type="sldNum" sz="quarter" idx="10"/>
          </p:nvPr>
        </p:nvSpPr>
        <p:spPr/>
        <p:txBody>
          <a:bodyPr/>
          <a:lstStyle/>
          <a:p>
            <a:fld id="{87FCF945-7D15-484A-8740-B749904DBB51}"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Humans</a:t>
            </a:r>
            <a:r>
              <a:rPr lang="en-US" baseline="0" dirty="0" smtClean="0"/>
              <a:t> see “sports stories” 51 times.  Humans see “non sport stories” 149 times.</a:t>
            </a:r>
          </a:p>
          <a:p>
            <a:r>
              <a:rPr lang="en-US" baseline="0" dirty="0" smtClean="0"/>
              <a:t>Machine learning system sees sports stories 71 times.  Machine learning sees “non sports stories” 129 times.</a:t>
            </a:r>
            <a:endParaRPr lang="en-US" dirty="0"/>
          </a:p>
        </p:txBody>
      </p:sp>
      <p:sp>
        <p:nvSpPr>
          <p:cNvPr id="4" name="Slide Number Placeholder 3"/>
          <p:cNvSpPr>
            <a:spLocks noGrp="1"/>
          </p:cNvSpPr>
          <p:nvPr>
            <p:ph type="sldNum" sz="quarter" idx="10"/>
          </p:nvPr>
        </p:nvSpPr>
        <p:spPr/>
        <p:txBody>
          <a:bodyPr/>
          <a:lstStyle/>
          <a:p>
            <a:fld id="{87FCF945-7D15-484A-8740-B749904DBB51}"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Both"/>
            </a:pPr>
            <a:r>
              <a:rPr lang="en-US" dirty="0" smtClean="0"/>
              <a:t>The</a:t>
            </a:r>
            <a:r>
              <a:rPr lang="en-US" baseline="0" dirty="0" smtClean="0"/>
              <a:t> method uses the first 800 lines in the data file for the training set and the last 200 lines for the test set.  What if there is a substantial difference between the two groups, like lines in the data file are ordered chronologically so that the first 800 lines contain stories about basketball and the final 200 stories contain stories about war?  This is one example of biased sample.  Using a biased sample can skew performance statistics.  In general, you want to take advantage of randomness when possible to increase your ability to generalize about the results.</a:t>
            </a:r>
          </a:p>
          <a:p>
            <a:pPr marL="228600" indent="-228600">
              <a:buAutoNum type="arabicParenBoth"/>
            </a:pPr>
            <a:r>
              <a:rPr lang="en-US" baseline="0" dirty="0" smtClean="0"/>
              <a:t>One experiment seems like a very limited approach.  Can we really say that, </a:t>
            </a:r>
          </a:p>
          <a:p>
            <a:pPr marL="228600" indent="-228600">
              <a:buAutoNum type="arabicParenBoth"/>
            </a:pPr>
            <a:endParaRPr lang="en-US" baseline="0" dirty="0" smtClean="0"/>
          </a:p>
          <a:p>
            <a:pPr marL="228600" indent="-228600">
              <a:buAutoNum type="arabicParenBoth"/>
            </a:pPr>
            <a:endParaRPr lang="en-US" dirty="0"/>
          </a:p>
        </p:txBody>
      </p:sp>
      <p:sp>
        <p:nvSpPr>
          <p:cNvPr id="4" name="Slide Number Placeholder 3"/>
          <p:cNvSpPr>
            <a:spLocks noGrp="1"/>
          </p:cNvSpPr>
          <p:nvPr>
            <p:ph type="sldNum" sz="quarter" idx="10"/>
          </p:nvPr>
        </p:nvSpPr>
        <p:spPr/>
        <p:txBody>
          <a:bodyPr/>
          <a:lstStyle/>
          <a:p>
            <a:fld id="{CE2B6148-DE39-A949-9EA4-2F1B6A9C805E}"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4FDBE1-232E-3C4A-86F6-2D4BA64F74E9}" type="datetimeFigureOut">
              <a:rPr lang="en-US" smtClean="0"/>
              <a:pPr/>
              <a:t>11/16/10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4FDBE1-232E-3C4A-86F6-2D4BA64F74E9}" type="datetimeFigureOut">
              <a:rPr lang="en-US" smtClean="0"/>
              <a:pPr/>
              <a:t>11/16/10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4FDBE1-232E-3C4A-86F6-2D4BA64F74E9}" type="datetimeFigureOut">
              <a:rPr lang="en-US" smtClean="0"/>
              <a:pPr/>
              <a:t>11/16/10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4FDBE1-232E-3C4A-86F6-2D4BA64F74E9}" type="datetimeFigureOut">
              <a:rPr lang="en-US" smtClean="0"/>
              <a:pPr/>
              <a:t>11/16/10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4FDBE1-232E-3C4A-86F6-2D4BA64F74E9}" type="datetimeFigureOut">
              <a:rPr lang="en-US" smtClean="0"/>
              <a:pPr/>
              <a:t>11/16/10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4FDBE1-232E-3C4A-86F6-2D4BA64F74E9}" type="datetimeFigureOut">
              <a:rPr lang="en-US" smtClean="0"/>
              <a:pPr/>
              <a:t>11/16/10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4FDBE1-232E-3C4A-86F6-2D4BA64F74E9}" type="datetimeFigureOut">
              <a:rPr lang="en-US" smtClean="0"/>
              <a:pPr/>
              <a:t>11/16/10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4FDBE1-232E-3C4A-86F6-2D4BA64F74E9}" type="datetimeFigureOut">
              <a:rPr lang="en-US" smtClean="0"/>
              <a:pPr/>
              <a:t>11/16/10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4FDBE1-232E-3C4A-86F6-2D4BA64F74E9}" type="datetimeFigureOut">
              <a:rPr lang="en-US" smtClean="0"/>
              <a:pPr/>
              <a:t>11/16/10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4FDBE1-232E-3C4A-86F6-2D4BA64F74E9}" type="datetimeFigureOut">
              <a:rPr lang="en-US" smtClean="0"/>
              <a:pPr/>
              <a:t>11/16/10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4FDBE1-232E-3C4A-86F6-2D4BA64F74E9}" type="datetimeFigureOut">
              <a:rPr lang="en-US" smtClean="0"/>
              <a:pPr/>
              <a:t>11/16/10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67D76-56E7-C649-9C21-044F058F9C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FDBE1-232E-3C4A-86F6-2D4BA64F74E9}" type="datetimeFigureOut">
              <a:rPr lang="en-US" smtClean="0"/>
              <a:pPr/>
              <a:t>11/16/10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67D76-56E7-C649-9C21-044F058F9C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Receiver_operating_characteristic"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Binomial_distribution" TargetMode="External"/><Relationship Id="rId4" Type="http://schemas.openxmlformats.org/officeDocument/2006/relationships/hyperlink" Target="http://en.wikipedia.org/wiki/Contingency_table" TargetMode="External"/><Relationship Id="rId5" Type="http://schemas.openxmlformats.org/officeDocument/2006/relationships/hyperlink" Target="http://en.wikipedia.org/wiki/Confusion_matrix" TargetMode="External"/><Relationship Id="rId1" Type="http://schemas.openxmlformats.org/officeDocument/2006/relationships/slideLayout" Target="../slideLayouts/slideLayout2.xml"/><Relationship Id="rId2" Type="http://schemas.openxmlformats.org/officeDocument/2006/relationships/hyperlink" Target="http://en.wikipedia.org/wiki/Normal_distribution"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87213"/>
            <a:ext cx="7772400" cy="2113238"/>
          </a:xfrm>
        </p:spPr>
        <p:txBody>
          <a:bodyPr>
            <a:normAutofit/>
          </a:bodyPr>
          <a:lstStyle/>
          <a:p>
            <a:r>
              <a:rPr lang="en-US" dirty="0" smtClean="0"/>
              <a:t>INFO 4307/6307</a:t>
            </a:r>
            <a:br>
              <a:rPr lang="en-US" dirty="0" smtClean="0"/>
            </a:br>
            <a:r>
              <a:rPr lang="en-US" dirty="0" smtClean="0"/>
              <a:t>Comparative Evaluation of Machine Learning Models</a:t>
            </a:r>
            <a:endParaRPr lang="en-US" dirty="0"/>
          </a:p>
        </p:txBody>
      </p:sp>
      <p:sp>
        <p:nvSpPr>
          <p:cNvPr id="3" name="Subtitle 2"/>
          <p:cNvSpPr>
            <a:spLocks noGrp="1"/>
          </p:cNvSpPr>
          <p:nvPr>
            <p:ph type="subTitle" idx="1"/>
          </p:nvPr>
        </p:nvSpPr>
        <p:spPr/>
        <p:txBody>
          <a:bodyPr/>
          <a:lstStyle/>
          <a:p>
            <a:r>
              <a:rPr lang="en-US" dirty="0" smtClean="0"/>
              <a:t>Guest Lecture by Stephen Purpura</a:t>
            </a:r>
          </a:p>
          <a:p>
            <a:r>
              <a:rPr lang="en-US" dirty="0" smtClean="0"/>
              <a:t>November 16,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the model to generate predictions</a:t>
            </a:r>
            <a:endParaRPr lang="en-US" dirty="0"/>
          </a:p>
        </p:txBody>
      </p:sp>
      <p:sp>
        <p:nvSpPr>
          <p:cNvPr id="3" name="Content Placeholder 2"/>
          <p:cNvSpPr>
            <a:spLocks noGrp="1"/>
          </p:cNvSpPr>
          <p:nvPr>
            <p:ph idx="1"/>
          </p:nvPr>
        </p:nvSpPr>
        <p:spPr/>
        <p:txBody>
          <a:bodyPr>
            <a:normAutofit/>
          </a:bodyPr>
          <a:lstStyle/>
          <a:p>
            <a:r>
              <a:rPr lang="en-US" dirty="0" err="1" smtClean="0"/>
              <a:t>svm_classify</a:t>
            </a:r>
            <a:r>
              <a:rPr lang="en-US" dirty="0" smtClean="0"/>
              <a:t> H1.txt model1 </a:t>
            </a:r>
            <a:r>
              <a:rPr lang="en-US" dirty="0" err="1" smtClean="0"/>
              <a:t>output_file</a:t>
            </a:r>
            <a:endParaRPr lang="en-US" dirty="0" smtClean="0"/>
          </a:p>
          <a:p>
            <a:endParaRPr lang="en-US" dirty="0" smtClean="0"/>
          </a:p>
          <a:p>
            <a:r>
              <a:rPr lang="en-US" dirty="0" smtClean="0"/>
              <a:t>This command uses “model1” to generate a prediction for each instance in H1.txt</a:t>
            </a:r>
          </a:p>
          <a:p>
            <a:r>
              <a:rPr lang="en-US" dirty="0" smtClean="0"/>
              <a:t>Each line in H1.txt has a corresponding prediction in </a:t>
            </a:r>
            <a:r>
              <a:rPr lang="en-US" dirty="0" err="1" smtClean="0"/>
              <a:t>output_file</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 a Confusion Table</a:t>
            </a:r>
            <a:endParaRPr lang="en-US" dirty="0"/>
          </a:p>
        </p:txBody>
      </p:sp>
      <p:graphicFrame>
        <p:nvGraphicFramePr>
          <p:cNvPr id="4" name="Content Placeholder 3"/>
          <p:cNvGraphicFramePr>
            <a:graphicFrameLocks noGrp="1"/>
          </p:cNvGraphicFramePr>
          <p:nvPr>
            <p:ph idx="1"/>
          </p:nvPr>
        </p:nvGraphicFramePr>
        <p:xfrm>
          <a:off x="1562101" y="1841499"/>
          <a:ext cx="6261100" cy="3086100"/>
        </p:xfrm>
        <a:graphic>
          <a:graphicData uri="http://schemas.openxmlformats.org/drawingml/2006/table">
            <a:tbl>
              <a:tblPr/>
              <a:tblGrid>
                <a:gridCol w="2606762"/>
                <a:gridCol w="1780314"/>
                <a:gridCol w="1874024"/>
              </a:tblGrid>
              <a:tr h="1028700">
                <a:tc>
                  <a:txBody>
                    <a:bodyPr/>
                    <a:lstStyle/>
                    <a:p>
                      <a:pPr algn="ctr" fontAlgn="b"/>
                      <a:r>
                        <a:rPr lang="en-US" sz="2200" b="1" i="0" u="none" strike="noStrike" dirty="0" smtClean="0">
                          <a:latin typeface="Verdana"/>
                        </a:rPr>
                        <a:t>Story about Sports?</a:t>
                      </a:r>
                      <a:endParaRPr lang="en-US" sz="2200" b="1"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200" b="1" i="0" u="none" strike="noStrike">
                          <a:latin typeface="Verdana"/>
                        </a:rPr>
                        <a:t>Yes</a:t>
                      </a:r>
                    </a:p>
                  </a:txBody>
                  <a:tcPr marL="12700" marR="12700" marT="12700" marB="0" anchor="b">
                    <a:lnL>
                      <a:noFill/>
                    </a:lnL>
                    <a:lnR>
                      <a:noFill/>
                    </a:lnR>
                    <a:lnT>
                      <a:noFill/>
                    </a:lnT>
                    <a:lnB>
                      <a:noFill/>
                    </a:lnB>
                  </a:tcPr>
                </a:tc>
                <a:tc>
                  <a:txBody>
                    <a:bodyPr/>
                    <a:lstStyle/>
                    <a:p>
                      <a:pPr algn="r" fontAlgn="b"/>
                      <a:r>
                        <a:rPr lang="en-US" sz="2200" b="1" i="0" u="none" strike="noStrike" dirty="0">
                          <a:latin typeface="Verdana"/>
                        </a:rPr>
                        <a:t>No</a:t>
                      </a:r>
                    </a:p>
                  </a:txBody>
                  <a:tcPr marL="12700" marR="12700" marT="12700" marB="0" anchor="b">
                    <a:lnL>
                      <a:noFill/>
                    </a:lnL>
                    <a:lnR>
                      <a:noFill/>
                    </a:lnR>
                    <a:lnT>
                      <a:noFill/>
                    </a:lnT>
                    <a:lnB>
                      <a:noFill/>
                    </a:lnB>
                  </a:tcPr>
                </a:tc>
              </a:tr>
              <a:tr h="1028700">
                <a:tc>
                  <a:txBody>
                    <a:bodyPr/>
                    <a:lstStyle/>
                    <a:p>
                      <a:pPr algn="ctr" fontAlgn="b"/>
                      <a:r>
                        <a:rPr lang="en-US" sz="2200" b="1" i="0" u="none" strike="noStrike" dirty="0">
                          <a:latin typeface="Verdana"/>
                        </a:rPr>
                        <a:t>Yes</a:t>
                      </a:r>
                    </a:p>
                  </a:txBody>
                  <a:tcPr marL="12700" marR="12700" marT="12700" marB="0" anchor="b">
                    <a:lnL>
                      <a:noFill/>
                    </a:lnL>
                    <a:lnR>
                      <a:noFill/>
                    </a:lnR>
                    <a:lnT>
                      <a:noFill/>
                    </a:lnT>
                    <a:lnB>
                      <a:noFill/>
                    </a:lnB>
                  </a:tcPr>
                </a:tc>
                <a:tc>
                  <a:txBody>
                    <a:bodyPr/>
                    <a:lstStyle/>
                    <a:p>
                      <a:pPr algn="r" fontAlgn="b"/>
                      <a:r>
                        <a:rPr lang="en-US" sz="2200" b="0" i="0" u="none" strike="noStrike" dirty="0" smtClean="0">
                          <a:latin typeface="Verdana"/>
                        </a:rPr>
                        <a:t>41</a:t>
                      </a:r>
                      <a:endParaRPr lang="en-US" sz="22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200" b="0" i="0" u="none" strike="noStrike" dirty="0" smtClean="0">
                          <a:latin typeface="Verdana"/>
                        </a:rPr>
                        <a:t>30</a:t>
                      </a:r>
                      <a:endParaRPr lang="en-US" sz="2200" b="0" i="0" u="none" strike="noStrike" dirty="0">
                        <a:latin typeface="Verdana"/>
                      </a:endParaRPr>
                    </a:p>
                  </a:txBody>
                  <a:tcPr marL="12700" marR="12700" marT="12700" marB="0" anchor="b">
                    <a:lnL>
                      <a:noFill/>
                    </a:lnL>
                    <a:lnR>
                      <a:noFill/>
                    </a:lnR>
                    <a:lnT>
                      <a:noFill/>
                    </a:lnT>
                    <a:lnB>
                      <a:noFill/>
                    </a:lnB>
                  </a:tcPr>
                </a:tc>
              </a:tr>
              <a:tr h="1028700">
                <a:tc>
                  <a:txBody>
                    <a:bodyPr/>
                    <a:lstStyle/>
                    <a:p>
                      <a:pPr algn="ctr" fontAlgn="b"/>
                      <a:r>
                        <a:rPr lang="en-US" sz="2200" b="1" i="0" u="none" strike="noStrike">
                          <a:latin typeface="Verdana"/>
                        </a:rPr>
                        <a:t>No</a:t>
                      </a:r>
                    </a:p>
                  </a:txBody>
                  <a:tcPr marL="12700" marR="12700" marT="12700" marB="0" anchor="b">
                    <a:lnL>
                      <a:noFill/>
                    </a:lnL>
                    <a:lnR>
                      <a:noFill/>
                    </a:lnR>
                    <a:lnT>
                      <a:noFill/>
                    </a:lnT>
                    <a:lnB>
                      <a:noFill/>
                    </a:lnB>
                  </a:tcPr>
                </a:tc>
                <a:tc>
                  <a:txBody>
                    <a:bodyPr/>
                    <a:lstStyle/>
                    <a:p>
                      <a:pPr algn="r" fontAlgn="b"/>
                      <a:r>
                        <a:rPr lang="en-US" sz="2200" b="0" i="0" u="none" strike="noStrike" dirty="0" smtClean="0">
                          <a:latin typeface="Verdana"/>
                        </a:rPr>
                        <a:t>10</a:t>
                      </a:r>
                      <a:endParaRPr lang="en-US" sz="22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200" b="0" i="0" u="none" strike="noStrike" dirty="0" smtClean="0">
                          <a:latin typeface="Verdana"/>
                        </a:rPr>
                        <a:t>119</a:t>
                      </a:r>
                      <a:endParaRPr lang="en-US" sz="2200" b="0" i="0" u="none" strike="noStrike" dirty="0">
                        <a:latin typeface="Verdana"/>
                      </a:endParaRPr>
                    </a:p>
                  </a:txBody>
                  <a:tcPr marL="12700" marR="12700" marT="12700" marB="0" anchor="b">
                    <a:lnL>
                      <a:noFill/>
                    </a:lnL>
                    <a:lnR>
                      <a:noFill/>
                    </a:lnR>
                    <a:lnT>
                      <a:noFill/>
                    </a:lnT>
                    <a:lnB>
                      <a:noFill/>
                    </a:lnB>
                  </a:tcPr>
                </a:tc>
              </a:tr>
            </a:tbl>
          </a:graphicData>
        </a:graphic>
      </p:graphicFrame>
      <p:sp>
        <p:nvSpPr>
          <p:cNvPr id="5" name="TextBox 4"/>
          <p:cNvSpPr txBox="1"/>
          <p:nvPr/>
        </p:nvSpPr>
        <p:spPr>
          <a:xfrm>
            <a:off x="330200" y="3542268"/>
            <a:ext cx="2289885" cy="369332"/>
          </a:xfrm>
          <a:prstGeom prst="rect">
            <a:avLst/>
          </a:prstGeom>
          <a:noFill/>
        </p:spPr>
        <p:txBody>
          <a:bodyPr wrap="none" rtlCol="0">
            <a:spAutoFit/>
          </a:bodyPr>
          <a:lstStyle/>
          <a:p>
            <a:r>
              <a:rPr lang="en-US" dirty="0" smtClean="0"/>
              <a:t>Model sees Sports? </a:t>
            </a:r>
            <a:r>
              <a:rPr lang="en-US" dirty="0" err="1" smtClean="0">
                <a:sym typeface="Wingdings"/>
              </a:rPr>
              <a:t></a:t>
            </a:r>
            <a:endParaRPr lang="en-US" dirty="0"/>
          </a:p>
        </p:txBody>
      </p:sp>
      <p:sp>
        <p:nvSpPr>
          <p:cNvPr id="6" name="TextBox 5"/>
          <p:cNvSpPr txBox="1"/>
          <p:nvPr/>
        </p:nvSpPr>
        <p:spPr>
          <a:xfrm>
            <a:off x="4711700" y="1417640"/>
            <a:ext cx="2260600" cy="646331"/>
          </a:xfrm>
          <a:prstGeom prst="rect">
            <a:avLst/>
          </a:prstGeom>
          <a:noFill/>
        </p:spPr>
        <p:txBody>
          <a:bodyPr wrap="square" rtlCol="0">
            <a:spAutoFit/>
          </a:bodyPr>
          <a:lstStyle/>
          <a:p>
            <a:r>
              <a:rPr lang="en-US" dirty="0" smtClean="0"/>
              <a:t>Humans See Sports?</a:t>
            </a:r>
          </a:p>
          <a:p>
            <a:endParaRPr lang="en-US" dirty="0"/>
          </a:p>
        </p:txBody>
      </p:sp>
      <p:cxnSp>
        <p:nvCxnSpPr>
          <p:cNvPr id="7" name="Straight Connector 6"/>
          <p:cNvCxnSpPr/>
          <p:nvPr/>
        </p:nvCxnSpPr>
        <p:spPr>
          <a:xfrm rot="5400000">
            <a:off x="5299710" y="2167889"/>
            <a:ext cx="652781" cy="1588"/>
          </a:xfrm>
          <a:prstGeom prst="line">
            <a:avLst/>
          </a:prstGeom>
          <a:ln>
            <a:solidFill>
              <a:schemeClr val="tx1"/>
            </a:solidFill>
            <a:tailEnd type="triangle" w="lg"/>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303239" y="5948202"/>
            <a:ext cx="2465940" cy="369332"/>
          </a:xfrm>
          <a:prstGeom prst="rect">
            <a:avLst/>
          </a:prstGeom>
          <a:noFill/>
        </p:spPr>
        <p:txBody>
          <a:bodyPr wrap="none" rtlCol="0">
            <a:spAutoFit/>
          </a:bodyPr>
          <a:lstStyle/>
          <a:p>
            <a:r>
              <a:rPr lang="en-US" dirty="0" smtClean="0"/>
              <a:t>41 + 30 + 10 + 119 = 200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Computing Accuracy</a:t>
            </a:r>
            <a:endParaRPr lang="en-US" dirty="0"/>
          </a:p>
        </p:txBody>
      </p:sp>
      <p:graphicFrame>
        <p:nvGraphicFramePr>
          <p:cNvPr id="4" name="Content Placeholder 3"/>
          <p:cNvGraphicFramePr>
            <a:graphicFrameLocks noGrp="1"/>
          </p:cNvGraphicFramePr>
          <p:nvPr>
            <p:ph idx="1"/>
          </p:nvPr>
        </p:nvGraphicFramePr>
        <p:xfrm>
          <a:off x="1562101" y="1841499"/>
          <a:ext cx="6261100" cy="3086100"/>
        </p:xfrm>
        <a:graphic>
          <a:graphicData uri="http://schemas.openxmlformats.org/drawingml/2006/table">
            <a:tbl>
              <a:tblPr/>
              <a:tblGrid>
                <a:gridCol w="2606762"/>
                <a:gridCol w="1780314"/>
                <a:gridCol w="1874024"/>
              </a:tblGrid>
              <a:tr h="1028700">
                <a:tc>
                  <a:txBody>
                    <a:bodyPr/>
                    <a:lstStyle/>
                    <a:p>
                      <a:pPr algn="ctr" fontAlgn="b"/>
                      <a:r>
                        <a:rPr lang="en-US" sz="2200" b="1" i="0" u="none" strike="noStrike" dirty="0" smtClean="0">
                          <a:latin typeface="Verdana"/>
                        </a:rPr>
                        <a:t>Story about Sports?</a:t>
                      </a:r>
                      <a:endParaRPr lang="en-US" sz="2200" b="1"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200" b="1" i="0" u="none" strike="noStrike">
                          <a:latin typeface="Verdana"/>
                        </a:rPr>
                        <a:t>Yes</a:t>
                      </a:r>
                    </a:p>
                  </a:txBody>
                  <a:tcPr marL="12700" marR="12700" marT="12700" marB="0" anchor="b">
                    <a:lnL>
                      <a:noFill/>
                    </a:lnL>
                    <a:lnR>
                      <a:noFill/>
                    </a:lnR>
                    <a:lnT>
                      <a:noFill/>
                    </a:lnT>
                    <a:lnB>
                      <a:noFill/>
                    </a:lnB>
                  </a:tcPr>
                </a:tc>
                <a:tc>
                  <a:txBody>
                    <a:bodyPr/>
                    <a:lstStyle/>
                    <a:p>
                      <a:pPr algn="r" fontAlgn="b"/>
                      <a:r>
                        <a:rPr lang="en-US" sz="2200" b="1" i="0" u="none" strike="noStrike" dirty="0">
                          <a:latin typeface="Verdana"/>
                        </a:rPr>
                        <a:t>No</a:t>
                      </a:r>
                    </a:p>
                  </a:txBody>
                  <a:tcPr marL="12700" marR="12700" marT="12700" marB="0" anchor="b">
                    <a:lnL>
                      <a:noFill/>
                    </a:lnL>
                    <a:lnR>
                      <a:noFill/>
                    </a:lnR>
                    <a:lnT>
                      <a:noFill/>
                    </a:lnT>
                    <a:lnB>
                      <a:noFill/>
                    </a:lnB>
                  </a:tcPr>
                </a:tc>
              </a:tr>
              <a:tr h="1028700">
                <a:tc>
                  <a:txBody>
                    <a:bodyPr/>
                    <a:lstStyle/>
                    <a:p>
                      <a:pPr algn="ctr" fontAlgn="b"/>
                      <a:r>
                        <a:rPr lang="en-US" sz="2200" b="1" i="0" u="none" strike="noStrike" dirty="0">
                          <a:latin typeface="Verdana"/>
                        </a:rPr>
                        <a:t>Yes</a:t>
                      </a:r>
                    </a:p>
                  </a:txBody>
                  <a:tcPr marL="12700" marR="12700" marT="12700" marB="0" anchor="b">
                    <a:lnL>
                      <a:noFill/>
                    </a:lnL>
                    <a:lnR>
                      <a:noFill/>
                    </a:lnR>
                    <a:lnT>
                      <a:noFill/>
                    </a:lnT>
                    <a:lnB>
                      <a:noFill/>
                    </a:lnB>
                  </a:tcPr>
                </a:tc>
                <a:tc>
                  <a:txBody>
                    <a:bodyPr/>
                    <a:lstStyle/>
                    <a:p>
                      <a:pPr algn="r" fontAlgn="b"/>
                      <a:r>
                        <a:rPr lang="en-US" sz="2200" b="0" i="0" u="none" strike="noStrike" dirty="0" smtClean="0">
                          <a:latin typeface="Verdana"/>
                        </a:rPr>
                        <a:t>41</a:t>
                      </a:r>
                      <a:endParaRPr lang="en-US" sz="22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200" b="0" i="0" u="none" strike="noStrike" dirty="0" smtClean="0">
                          <a:latin typeface="Verdana"/>
                        </a:rPr>
                        <a:t>30</a:t>
                      </a:r>
                      <a:endParaRPr lang="en-US" sz="2200" b="0" i="0" u="none" strike="noStrike" dirty="0">
                        <a:latin typeface="Verdana"/>
                      </a:endParaRPr>
                    </a:p>
                  </a:txBody>
                  <a:tcPr marL="12700" marR="12700" marT="12700" marB="0" anchor="b">
                    <a:lnL>
                      <a:noFill/>
                    </a:lnL>
                    <a:lnR>
                      <a:noFill/>
                    </a:lnR>
                    <a:lnT>
                      <a:noFill/>
                    </a:lnT>
                    <a:lnB>
                      <a:noFill/>
                    </a:lnB>
                  </a:tcPr>
                </a:tc>
              </a:tr>
              <a:tr h="1028700">
                <a:tc>
                  <a:txBody>
                    <a:bodyPr/>
                    <a:lstStyle/>
                    <a:p>
                      <a:pPr algn="ctr" fontAlgn="b"/>
                      <a:r>
                        <a:rPr lang="en-US" sz="2200" b="1" i="0" u="none" strike="noStrike" dirty="0">
                          <a:latin typeface="Verdana"/>
                        </a:rPr>
                        <a:t>No</a:t>
                      </a:r>
                    </a:p>
                  </a:txBody>
                  <a:tcPr marL="12700" marR="12700" marT="12700" marB="0" anchor="b">
                    <a:lnL>
                      <a:noFill/>
                    </a:lnL>
                    <a:lnR>
                      <a:noFill/>
                    </a:lnR>
                    <a:lnT>
                      <a:noFill/>
                    </a:lnT>
                    <a:lnB>
                      <a:noFill/>
                    </a:lnB>
                  </a:tcPr>
                </a:tc>
                <a:tc>
                  <a:txBody>
                    <a:bodyPr/>
                    <a:lstStyle/>
                    <a:p>
                      <a:pPr algn="r" fontAlgn="b"/>
                      <a:r>
                        <a:rPr lang="en-US" sz="2200" b="0" i="0" u="none" strike="noStrike" dirty="0" smtClean="0">
                          <a:latin typeface="Verdana"/>
                        </a:rPr>
                        <a:t>10</a:t>
                      </a:r>
                      <a:endParaRPr lang="en-US" sz="2200" b="0" i="0" u="none" strike="noStrike" dirty="0">
                        <a:latin typeface="Verdana"/>
                      </a:endParaRPr>
                    </a:p>
                  </a:txBody>
                  <a:tcPr marL="12700" marR="12700" marT="12700" marB="0" anchor="b">
                    <a:lnL>
                      <a:noFill/>
                    </a:lnL>
                    <a:lnR>
                      <a:noFill/>
                    </a:lnR>
                    <a:lnT>
                      <a:noFill/>
                    </a:lnT>
                    <a:lnB>
                      <a:noFill/>
                    </a:lnB>
                  </a:tcPr>
                </a:tc>
                <a:tc>
                  <a:txBody>
                    <a:bodyPr/>
                    <a:lstStyle/>
                    <a:p>
                      <a:pPr algn="r" fontAlgn="b"/>
                      <a:r>
                        <a:rPr lang="en-US" sz="2200" b="0" i="0" u="none" strike="noStrike" dirty="0" smtClean="0">
                          <a:latin typeface="Verdana"/>
                        </a:rPr>
                        <a:t>119</a:t>
                      </a:r>
                      <a:endParaRPr lang="en-US" sz="2200" b="0" i="0" u="none" strike="noStrike" dirty="0">
                        <a:latin typeface="Verdana"/>
                      </a:endParaRPr>
                    </a:p>
                  </a:txBody>
                  <a:tcPr marL="12700" marR="12700" marT="12700" marB="0" anchor="b">
                    <a:lnL>
                      <a:noFill/>
                    </a:lnL>
                    <a:lnR>
                      <a:noFill/>
                    </a:lnR>
                    <a:lnT>
                      <a:noFill/>
                    </a:lnT>
                    <a:lnB>
                      <a:noFill/>
                    </a:lnB>
                  </a:tcPr>
                </a:tc>
              </a:tr>
            </a:tbl>
          </a:graphicData>
        </a:graphic>
      </p:graphicFrame>
      <p:sp>
        <p:nvSpPr>
          <p:cNvPr id="5" name="TextBox 4"/>
          <p:cNvSpPr txBox="1"/>
          <p:nvPr/>
        </p:nvSpPr>
        <p:spPr>
          <a:xfrm>
            <a:off x="330200" y="3542268"/>
            <a:ext cx="2289885" cy="369332"/>
          </a:xfrm>
          <a:prstGeom prst="rect">
            <a:avLst/>
          </a:prstGeom>
          <a:noFill/>
        </p:spPr>
        <p:txBody>
          <a:bodyPr wrap="none" rtlCol="0">
            <a:spAutoFit/>
          </a:bodyPr>
          <a:lstStyle/>
          <a:p>
            <a:r>
              <a:rPr lang="en-US" dirty="0" smtClean="0"/>
              <a:t>Model sees Sports? </a:t>
            </a:r>
            <a:r>
              <a:rPr lang="en-US" dirty="0" err="1" smtClean="0">
                <a:sym typeface="Wingdings"/>
              </a:rPr>
              <a:t></a:t>
            </a:r>
            <a:endParaRPr lang="en-US" dirty="0"/>
          </a:p>
        </p:txBody>
      </p:sp>
      <p:sp>
        <p:nvSpPr>
          <p:cNvPr id="6" name="TextBox 5"/>
          <p:cNvSpPr txBox="1"/>
          <p:nvPr/>
        </p:nvSpPr>
        <p:spPr>
          <a:xfrm>
            <a:off x="4711700" y="1417640"/>
            <a:ext cx="2260600" cy="646331"/>
          </a:xfrm>
          <a:prstGeom prst="rect">
            <a:avLst/>
          </a:prstGeom>
          <a:noFill/>
        </p:spPr>
        <p:txBody>
          <a:bodyPr wrap="square" rtlCol="0">
            <a:spAutoFit/>
          </a:bodyPr>
          <a:lstStyle/>
          <a:p>
            <a:r>
              <a:rPr lang="en-US" dirty="0" smtClean="0"/>
              <a:t>Humans See Sports?</a:t>
            </a:r>
          </a:p>
          <a:p>
            <a:endParaRPr lang="en-US" dirty="0"/>
          </a:p>
        </p:txBody>
      </p:sp>
      <p:cxnSp>
        <p:nvCxnSpPr>
          <p:cNvPr id="7" name="Straight Connector 6"/>
          <p:cNvCxnSpPr/>
          <p:nvPr/>
        </p:nvCxnSpPr>
        <p:spPr>
          <a:xfrm rot="5400000">
            <a:off x="5299710" y="2167889"/>
            <a:ext cx="652781" cy="1588"/>
          </a:xfrm>
          <a:prstGeom prst="line">
            <a:avLst/>
          </a:prstGeom>
          <a:ln>
            <a:solidFill>
              <a:schemeClr val="tx1"/>
            </a:solidFill>
            <a:tailEnd type="triangle" w="lg"/>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734235" y="5948202"/>
            <a:ext cx="3954929" cy="369332"/>
          </a:xfrm>
          <a:prstGeom prst="rect">
            <a:avLst/>
          </a:prstGeom>
          <a:noFill/>
        </p:spPr>
        <p:txBody>
          <a:bodyPr wrap="none" rtlCol="0">
            <a:spAutoFit/>
          </a:bodyPr>
          <a:lstStyle/>
          <a:p>
            <a:r>
              <a:rPr lang="en-US" dirty="0" smtClean="0"/>
              <a:t>Accuracy = (41 + 119) / 200 = 0.8 or 80%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wrong with our simple experiment?</a:t>
            </a:r>
            <a:endParaRPr lang="en-US" dirty="0"/>
          </a:p>
        </p:txBody>
      </p:sp>
      <p:sp>
        <p:nvSpPr>
          <p:cNvPr id="3" name="Content Placeholder 2"/>
          <p:cNvSpPr>
            <a:spLocks noGrp="1"/>
          </p:cNvSpPr>
          <p:nvPr>
            <p:ph idx="1"/>
          </p:nvPr>
        </p:nvSpPr>
        <p:spPr/>
        <p:txBody>
          <a:bodyPr/>
          <a:lstStyle/>
          <a:p>
            <a:r>
              <a:rPr lang="en-US" dirty="0" smtClean="0"/>
              <a:t>Give me your ideas.</a:t>
            </a:r>
          </a:p>
          <a:p>
            <a:r>
              <a:rPr lang="en-US" dirty="0" smtClean="0"/>
              <a:t>We’ll examine one problem now.</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Better Way to Make the T1 and H1 files</a:t>
            </a:r>
            <a:endParaRPr lang="en-US" dirty="0"/>
          </a:p>
        </p:txBody>
      </p:sp>
      <p:sp>
        <p:nvSpPr>
          <p:cNvPr id="3" name="Content Placeholder 2"/>
          <p:cNvSpPr>
            <a:spLocks noGrp="1"/>
          </p:cNvSpPr>
          <p:nvPr>
            <p:ph idx="1"/>
          </p:nvPr>
        </p:nvSpPr>
        <p:spPr/>
        <p:txBody>
          <a:bodyPr>
            <a:normAutofit/>
          </a:bodyPr>
          <a:lstStyle/>
          <a:p>
            <a:pPr marL="640080" indent="-457200"/>
            <a:endParaRPr lang="en-US" dirty="0" smtClean="0"/>
          </a:p>
          <a:p>
            <a:r>
              <a:rPr lang="en-US" dirty="0" smtClean="0"/>
              <a:t>randomize </a:t>
            </a:r>
            <a:r>
              <a:rPr lang="en-US" dirty="0" err="1" smtClean="0"/>
              <a:t>data.txt</a:t>
            </a:r>
            <a:r>
              <a:rPr lang="en-US" dirty="0" smtClean="0"/>
              <a:t> &gt; </a:t>
            </a:r>
            <a:r>
              <a:rPr lang="en-US" dirty="0" err="1" smtClean="0"/>
              <a:t>r_data.txt</a:t>
            </a:r>
            <a:endParaRPr lang="en-US" dirty="0" smtClean="0"/>
          </a:p>
          <a:p>
            <a:r>
              <a:rPr lang="en-US" dirty="0" smtClean="0"/>
              <a:t>head –</a:t>
            </a:r>
            <a:r>
              <a:rPr lang="en-US" dirty="0" err="1" smtClean="0"/>
              <a:t>n</a:t>
            </a:r>
            <a:r>
              <a:rPr lang="en-US" dirty="0" smtClean="0"/>
              <a:t> 800 </a:t>
            </a:r>
            <a:r>
              <a:rPr lang="en-US" dirty="0" err="1" smtClean="0"/>
              <a:t>r_data.txt</a:t>
            </a:r>
            <a:r>
              <a:rPr lang="en-US" dirty="0" smtClean="0"/>
              <a:t> &gt; T1.txt</a:t>
            </a:r>
          </a:p>
          <a:p>
            <a:r>
              <a:rPr lang="en-US" dirty="0" smtClean="0"/>
              <a:t>tail –</a:t>
            </a:r>
            <a:r>
              <a:rPr lang="en-US" dirty="0" err="1" smtClean="0"/>
              <a:t>n</a:t>
            </a:r>
            <a:r>
              <a:rPr lang="en-US" dirty="0" smtClean="0"/>
              <a:t> 200 </a:t>
            </a:r>
            <a:r>
              <a:rPr lang="en-US" dirty="0" err="1" smtClean="0"/>
              <a:t>r_data.txt</a:t>
            </a:r>
            <a:r>
              <a:rPr lang="en-US" dirty="0" smtClean="0"/>
              <a:t> &gt; H1.txt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5-Fold Cross-Validation </a:t>
            </a:r>
            <a:r>
              <a:rPr lang="en-US" dirty="0" err="1" smtClean="0"/>
              <a:t>w</a:t>
            </a:r>
            <a:r>
              <a:rPr lang="en-US" dirty="0" smtClean="0"/>
              <a:t>/a Held out Set</a:t>
            </a:r>
            <a:endParaRPr lang="en-US" dirty="0"/>
          </a:p>
        </p:txBody>
      </p:sp>
      <p:sp>
        <p:nvSpPr>
          <p:cNvPr id="3" name="Content Placeholder 2"/>
          <p:cNvSpPr>
            <a:spLocks noGrp="1"/>
          </p:cNvSpPr>
          <p:nvPr>
            <p:ph idx="1"/>
          </p:nvPr>
        </p:nvSpPr>
        <p:spPr>
          <a:xfrm>
            <a:off x="457200" y="4570110"/>
            <a:ext cx="8229600" cy="1556053"/>
          </a:xfrm>
        </p:spPr>
        <p:txBody>
          <a:bodyPr>
            <a:normAutofit fontScale="77500" lnSpcReduction="20000"/>
          </a:bodyPr>
          <a:lstStyle/>
          <a:p>
            <a:pPr>
              <a:buNone/>
            </a:pPr>
            <a:r>
              <a:rPr lang="en-US" dirty="0" smtClean="0"/>
              <a:t>Step 1: Set aside a held-out set (H1)</a:t>
            </a:r>
          </a:p>
          <a:p>
            <a:pPr>
              <a:buNone/>
            </a:pPr>
            <a:r>
              <a:rPr lang="en-US" dirty="0" smtClean="0"/>
              <a:t>Step 2: 5-fold cross validation (using S1 – S5) to train a model</a:t>
            </a:r>
          </a:p>
          <a:p>
            <a:pPr>
              <a:buNone/>
            </a:pPr>
            <a:r>
              <a:rPr lang="en-US" dirty="0" smtClean="0"/>
              <a:t>Step 3: Report performance against H1 </a:t>
            </a:r>
            <a:endParaRPr lang="en-US" dirty="0"/>
          </a:p>
        </p:txBody>
      </p:sp>
      <p:sp>
        <p:nvSpPr>
          <p:cNvPr id="11" name="Rectangle 10"/>
          <p:cNvSpPr/>
          <p:nvPr/>
        </p:nvSpPr>
        <p:spPr>
          <a:xfrm>
            <a:off x="884485"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S1</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5" name="Rectangle 14"/>
          <p:cNvSpPr/>
          <p:nvPr/>
        </p:nvSpPr>
        <p:spPr>
          <a:xfrm>
            <a:off x="2075147"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S2</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6" name="Rectangle 15"/>
          <p:cNvSpPr/>
          <p:nvPr/>
        </p:nvSpPr>
        <p:spPr>
          <a:xfrm>
            <a:off x="3265809"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S3</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7" name="Rectangle 16"/>
          <p:cNvSpPr/>
          <p:nvPr/>
        </p:nvSpPr>
        <p:spPr>
          <a:xfrm>
            <a:off x="4456471"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S4</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8" name="Rectangle 17"/>
          <p:cNvSpPr/>
          <p:nvPr/>
        </p:nvSpPr>
        <p:spPr>
          <a:xfrm>
            <a:off x="5647133"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S5</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9" name="Rectangle 18"/>
          <p:cNvSpPr/>
          <p:nvPr/>
        </p:nvSpPr>
        <p:spPr>
          <a:xfrm>
            <a:off x="6837795" y="1701033"/>
            <a:ext cx="1190662" cy="1485570"/>
          </a:xfrm>
          <a:prstGeom prst="rect">
            <a:avLst/>
          </a:prstGeom>
          <a:blipFill rotWithShape="1">
            <a:blip r:embed="rId4"/>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H1</a:t>
            </a:r>
            <a:br>
              <a:rPr lang="en-US" dirty="0" smtClean="0">
                <a:solidFill>
                  <a:schemeClr val="tx1"/>
                </a:solidFill>
              </a:rPr>
            </a:br>
            <a:r>
              <a:rPr lang="en-US" dirty="0" smtClean="0">
                <a:solidFill>
                  <a:schemeClr val="tx1"/>
                </a:solidFill>
              </a:rPr>
              <a:t>200 Docs</a:t>
            </a:r>
            <a:endParaRPr lang="en-US" dirty="0">
              <a:solidFill>
                <a:schemeClr val="tx1"/>
              </a:solidFill>
            </a:endParaRPr>
          </a:p>
        </p:txBody>
      </p:sp>
      <p:sp>
        <p:nvSpPr>
          <p:cNvPr id="23" name="TextBox 22"/>
          <p:cNvSpPr txBox="1"/>
          <p:nvPr/>
        </p:nvSpPr>
        <p:spPr>
          <a:xfrm>
            <a:off x="1406115" y="3912377"/>
            <a:ext cx="184666" cy="369332"/>
          </a:xfrm>
          <a:prstGeom prst="rect">
            <a:avLst/>
          </a:prstGeom>
          <a:noFill/>
        </p:spPr>
        <p:txBody>
          <a:bodyPr wrap="none" rtlCol="0">
            <a:spAutoFit/>
          </a:bodyPr>
          <a:lstStyle/>
          <a:p>
            <a:endParaRPr lang="en-US" dirty="0"/>
          </a:p>
        </p:txBody>
      </p:sp>
      <p:sp>
        <p:nvSpPr>
          <p:cNvPr id="26" name="Right Brace 25"/>
          <p:cNvSpPr/>
          <p:nvPr/>
        </p:nvSpPr>
        <p:spPr>
          <a:xfrm rot="5400000">
            <a:off x="3571988" y="499099"/>
            <a:ext cx="578301" cy="595331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2846242" y="3889701"/>
            <a:ext cx="2047105" cy="369332"/>
          </a:xfrm>
          <a:prstGeom prst="rect">
            <a:avLst/>
          </a:prstGeom>
          <a:noFill/>
        </p:spPr>
        <p:txBody>
          <a:bodyPr wrap="none" rtlCol="0">
            <a:spAutoFit/>
          </a:bodyPr>
          <a:lstStyle/>
          <a:p>
            <a:r>
              <a:rPr lang="en-US" dirty="0" smtClean="0"/>
              <a:t>Model Construction</a:t>
            </a:r>
            <a:endParaRPr lang="en-US" dirty="0"/>
          </a:p>
        </p:txBody>
      </p:sp>
      <p:sp>
        <p:nvSpPr>
          <p:cNvPr id="28" name="Right Brace 27"/>
          <p:cNvSpPr/>
          <p:nvPr/>
        </p:nvSpPr>
        <p:spPr>
          <a:xfrm rot="5400000">
            <a:off x="7140793" y="2883604"/>
            <a:ext cx="578301" cy="11843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TextBox 28"/>
          <p:cNvSpPr txBox="1"/>
          <p:nvPr/>
        </p:nvSpPr>
        <p:spPr>
          <a:xfrm>
            <a:off x="6541995" y="3889701"/>
            <a:ext cx="1780994" cy="369332"/>
          </a:xfrm>
          <a:prstGeom prst="rect">
            <a:avLst/>
          </a:prstGeom>
          <a:noFill/>
        </p:spPr>
        <p:txBody>
          <a:bodyPr wrap="square" rtlCol="0">
            <a:spAutoFit/>
          </a:bodyPr>
          <a:lstStyle/>
          <a:p>
            <a:r>
              <a:rPr lang="en-US" dirty="0" smtClean="0"/>
              <a:t>Model Validation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Building Data Files</a:t>
            </a:r>
            <a:endParaRPr lang="en-US" dirty="0"/>
          </a:p>
        </p:txBody>
      </p:sp>
      <p:sp>
        <p:nvSpPr>
          <p:cNvPr id="3" name="Content Placeholder 2"/>
          <p:cNvSpPr>
            <a:spLocks noGrp="1"/>
          </p:cNvSpPr>
          <p:nvPr>
            <p:ph idx="1"/>
          </p:nvPr>
        </p:nvSpPr>
        <p:spPr/>
        <p:txBody>
          <a:bodyPr>
            <a:normAutofit fontScale="62500" lnSpcReduction="20000"/>
          </a:bodyPr>
          <a:lstStyle/>
          <a:p>
            <a:pPr marL="640080" indent="-457200"/>
            <a:endParaRPr lang="en-US" dirty="0" smtClean="0"/>
          </a:p>
          <a:p>
            <a:r>
              <a:rPr lang="en-US" dirty="0" smtClean="0"/>
              <a:t>randomize </a:t>
            </a:r>
            <a:r>
              <a:rPr lang="en-US" dirty="0" err="1" smtClean="0"/>
              <a:t>data.txt</a:t>
            </a:r>
            <a:r>
              <a:rPr lang="en-US" dirty="0" smtClean="0"/>
              <a:t> &gt; </a:t>
            </a:r>
            <a:r>
              <a:rPr lang="en-US" dirty="0" err="1" smtClean="0"/>
              <a:t>r_data.txt</a:t>
            </a:r>
            <a:endParaRPr lang="en-US" dirty="0" smtClean="0"/>
          </a:p>
          <a:p>
            <a:r>
              <a:rPr lang="en-US" dirty="0" smtClean="0"/>
              <a:t>head –</a:t>
            </a:r>
            <a:r>
              <a:rPr lang="en-US" dirty="0" err="1" smtClean="0"/>
              <a:t>n</a:t>
            </a:r>
            <a:r>
              <a:rPr lang="en-US" dirty="0" smtClean="0"/>
              <a:t> 800 </a:t>
            </a:r>
            <a:r>
              <a:rPr lang="en-US" dirty="0" err="1" smtClean="0"/>
              <a:t>r_data.txt</a:t>
            </a:r>
            <a:r>
              <a:rPr lang="en-US" dirty="0" smtClean="0"/>
              <a:t> &gt; </a:t>
            </a:r>
            <a:r>
              <a:rPr lang="en-US" dirty="0" err="1" smtClean="0"/>
              <a:t>T.txt</a:t>
            </a:r>
            <a:endParaRPr lang="en-US" dirty="0" smtClean="0"/>
          </a:p>
          <a:p>
            <a:r>
              <a:rPr lang="en-US" dirty="0" smtClean="0"/>
              <a:t>tail –</a:t>
            </a:r>
            <a:r>
              <a:rPr lang="en-US" dirty="0" err="1" smtClean="0"/>
              <a:t>n</a:t>
            </a:r>
            <a:r>
              <a:rPr lang="en-US" dirty="0" smtClean="0"/>
              <a:t> 200 </a:t>
            </a:r>
            <a:r>
              <a:rPr lang="en-US" dirty="0" err="1" smtClean="0"/>
              <a:t>r_data.txt</a:t>
            </a:r>
            <a:r>
              <a:rPr lang="en-US" dirty="0" smtClean="0"/>
              <a:t> &gt; H1.txt </a:t>
            </a:r>
          </a:p>
          <a:p>
            <a:r>
              <a:rPr lang="en-US" dirty="0" smtClean="0"/>
              <a:t>snip –</a:t>
            </a:r>
            <a:r>
              <a:rPr lang="en-US" dirty="0" err="1" smtClean="0"/>
              <a:t>n</a:t>
            </a:r>
            <a:r>
              <a:rPr lang="en-US" dirty="0" smtClean="0"/>
              <a:t> 1 160 </a:t>
            </a:r>
            <a:r>
              <a:rPr lang="en-US" dirty="0" err="1" smtClean="0"/>
              <a:t>T.txt</a:t>
            </a:r>
            <a:r>
              <a:rPr lang="en-US" dirty="0" smtClean="0"/>
              <a:t> &gt; S1.txt</a:t>
            </a:r>
          </a:p>
          <a:p>
            <a:r>
              <a:rPr lang="en-US" dirty="0" smtClean="0"/>
              <a:t>snip –</a:t>
            </a:r>
            <a:r>
              <a:rPr lang="en-US" dirty="0" err="1" smtClean="0"/>
              <a:t>n</a:t>
            </a:r>
            <a:r>
              <a:rPr lang="en-US" dirty="0" smtClean="0"/>
              <a:t> 161 320 </a:t>
            </a:r>
            <a:r>
              <a:rPr lang="en-US" dirty="0" err="1" smtClean="0"/>
              <a:t>T.txt</a:t>
            </a:r>
            <a:r>
              <a:rPr lang="en-US" dirty="0" smtClean="0"/>
              <a:t> &gt; S2.txt</a:t>
            </a:r>
          </a:p>
          <a:p>
            <a:r>
              <a:rPr lang="en-US" dirty="0" smtClean="0"/>
              <a:t>snip –</a:t>
            </a:r>
            <a:r>
              <a:rPr lang="en-US" dirty="0" err="1" smtClean="0"/>
              <a:t>n</a:t>
            </a:r>
            <a:r>
              <a:rPr lang="en-US" dirty="0" smtClean="0"/>
              <a:t> 321 480 </a:t>
            </a:r>
            <a:r>
              <a:rPr lang="en-US" dirty="0" err="1" smtClean="0"/>
              <a:t>T.txt</a:t>
            </a:r>
            <a:r>
              <a:rPr lang="en-US" dirty="0" smtClean="0"/>
              <a:t> &gt; S3.txt</a:t>
            </a:r>
          </a:p>
          <a:p>
            <a:r>
              <a:rPr lang="en-US" dirty="0" smtClean="0"/>
              <a:t>snip –</a:t>
            </a:r>
            <a:r>
              <a:rPr lang="en-US" dirty="0" err="1" smtClean="0"/>
              <a:t>n</a:t>
            </a:r>
            <a:r>
              <a:rPr lang="en-US" dirty="0" smtClean="0"/>
              <a:t> 481 640 </a:t>
            </a:r>
            <a:r>
              <a:rPr lang="en-US" dirty="0" err="1" smtClean="0"/>
              <a:t>T.txt</a:t>
            </a:r>
            <a:r>
              <a:rPr lang="en-US" dirty="0" smtClean="0"/>
              <a:t> &gt; S4.txt</a:t>
            </a:r>
          </a:p>
          <a:p>
            <a:r>
              <a:rPr lang="en-US" dirty="0" smtClean="0"/>
              <a:t>snip –</a:t>
            </a:r>
            <a:r>
              <a:rPr lang="en-US" dirty="0" err="1" smtClean="0"/>
              <a:t>n</a:t>
            </a:r>
            <a:r>
              <a:rPr lang="en-US" dirty="0" smtClean="0"/>
              <a:t> 641 800 </a:t>
            </a:r>
            <a:r>
              <a:rPr lang="en-US" dirty="0" err="1" smtClean="0"/>
              <a:t>T.txt</a:t>
            </a:r>
            <a:r>
              <a:rPr lang="en-US" dirty="0" smtClean="0"/>
              <a:t> &gt; S5.txt</a:t>
            </a:r>
          </a:p>
          <a:p>
            <a:r>
              <a:rPr lang="en-US" dirty="0" smtClean="0"/>
              <a:t>cat S1.txt S2.txt S3.txt S4.txt &gt; T1.txt</a:t>
            </a:r>
          </a:p>
          <a:p>
            <a:r>
              <a:rPr lang="en-US" dirty="0" smtClean="0"/>
              <a:t>cat S1.txt S2.txt S3.txt S5.txt &gt; T2.txt</a:t>
            </a:r>
          </a:p>
          <a:p>
            <a:r>
              <a:rPr lang="en-US" dirty="0" smtClean="0"/>
              <a:t>cat S1.txt S2.txt S4.txt S5.txt &gt; T3.txt</a:t>
            </a:r>
          </a:p>
          <a:p>
            <a:r>
              <a:rPr lang="en-US" dirty="0" smtClean="0"/>
              <a:t>cat S1.txt S3.txt S4.txt S5.txt &gt; T4.txt</a:t>
            </a:r>
          </a:p>
          <a:p>
            <a:r>
              <a:rPr lang="en-US" dirty="0" smtClean="0"/>
              <a:t>cat S2.txt S3.txt S4.txt S5.txt &gt; T5.txt</a:t>
            </a:r>
          </a:p>
          <a:p>
            <a:endParaRPr lang="en-US" dirty="0" smtClean="0"/>
          </a:p>
          <a:p>
            <a:endParaRPr lang="en-US" dirty="0" smtClean="0"/>
          </a:p>
          <a:p>
            <a:endParaRPr lang="en-US" dirty="0" smtClean="0"/>
          </a:p>
        </p:txBody>
      </p:sp>
      <p:sp>
        <p:nvSpPr>
          <p:cNvPr id="5" name="Right Brace 4"/>
          <p:cNvSpPr/>
          <p:nvPr/>
        </p:nvSpPr>
        <p:spPr>
          <a:xfrm>
            <a:off x="4976770" y="1979452"/>
            <a:ext cx="308856" cy="81237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r"/>
            <a:endParaRPr lang="en-US"/>
          </a:p>
        </p:txBody>
      </p:sp>
      <p:sp>
        <p:nvSpPr>
          <p:cNvPr id="6" name="Right Brace 5"/>
          <p:cNvSpPr/>
          <p:nvPr/>
        </p:nvSpPr>
        <p:spPr>
          <a:xfrm>
            <a:off x="4997624" y="2967109"/>
            <a:ext cx="308856" cy="1300727"/>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r"/>
            <a:endParaRPr lang="en-US"/>
          </a:p>
        </p:txBody>
      </p:sp>
      <p:sp>
        <p:nvSpPr>
          <p:cNvPr id="7" name="Right Brace 6"/>
          <p:cNvSpPr/>
          <p:nvPr/>
        </p:nvSpPr>
        <p:spPr>
          <a:xfrm>
            <a:off x="4978358" y="4439464"/>
            <a:ext cx="308856" cy="133870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r"/>
            <a:endParaRPr lang="en-US"/>
          </a:p>
        </p:txBody>
      </p:sp>
      <p:sp>
        <p:nvSpPr>
          <p:cNvPr id="8" name="TextBox 7"/>
          <p:cNvSpPr txBox="1"/>
          <p:nvPr/>
        </p:nvSpPr>
        <p:spPr>
          <a:xfrm>
            <a:off x="5422900" y="2208289"/>
            <a:ext cx="3441968" cy="369332"/>
          </a:xfrm>
          <a:prstGeom prst="rect">
            <a:avLst/>
          </a:prstGeom>
          <a:noFill/>
        </p:spPr>
        <p:txBody>
          <a:bodyPr wrap="none" rtlCol="0">
            <a:spAutoFit/>
          </a:bodyPr>
          <a:lstStyle/>
          <a:p>
            <a:r>
              <a:rPr lang="en-US" dirty="0" smtClean="0"/>
              <a:t>Randomize and create held out set</a:t>
            </a:r>
            <a:endParaRPr lang="en-US" dirty="0"/>
          </a:p>
        </p:txBody>
      </p:sp>
      <p:sp>
        <p:nvSpPr>
          <p:cNvPr id="9" name="TextBox 8"/>
          <p:cNvSpPr txBox="1"/>
          <p:nvPr/>
        </p:nvSpPr>
        <p:spPr>
          <a:xfrm>
            <a:off x="5426567" y="3390469"/>
            <a:ext cx="1560193" cy="369332"/>
          </a:xfrm>
          <a:prstGeom prst="rect">
            <a:avLst/>
          </a:prstGeom>
          <a:noFill/>
        </p:spPr>
        <p:txBody>
          <a:bodyPr wrap="none" rtlCol="0">
            <a:spAutoFit/>
          </a:bodyPr>
          <a:lstStyle/>
          <a:p>
            <a:r>
              <a:rPr lang="en-US" dirty="0" smtClean="0"/>
              <a:t>Create S1 … S5</a:t>
            </a:r>
            <a:endParaRPr lang="en-US" dirty="0"/>
          </a:p>
        </p:txBody>
      </p:sp>
      <p:sp>
        <p:nvSpPr>
          <p:cNvPr id="10" name="TextBox 9"/>
          <p:cNvSpPr txBox="1"/>
          <p:nvPr/>
        </p:nvSpPr>
        <p:spPr>
          <a:xfrm>
            <a:off x="5415126" y="4637647"/>
            <a:ext cx="3563859" cy="923330"/>
          </a:xfrm>
          <a:prstGeom prst="rect">
            <a:avLst/>
          </a:prstGeom>
          <a:noFill/>
        </p:spPr>
        <p:txBody>
          <a:bodyPr wrap="none" rtlCol="0">
            <a:spAutoFit/>
          </a:bodyPr>
          <a:lstStyle/>
          <a:p>
            <a:r>
              <a:rPr lang="en-US" dirty="0" smtClean="0"/>
              <a:t>Create 5 Training Sets by leaving out</a:t>
            </a:r>
            <a:br>
              <a:rPr lang="en-US" dirty="0" smtClean="0"/>
            </a:br>
            <a:r>
              <a:rPr lang="en-US" dirty="0" smtClean="0"/>
              <a:t>one of the folds.  The “left out” fold</a:t>
            </a:r>
            <a:br>
              <a:rPr lang="en-US" dirty="0" smtClean="0"/>
            </a:br>
            <a:r>
              <a:rPr lang="en-US" dirty="0" smtClean="0"/>
              <a:t>becomes the test set.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Using </a:t>
            </a:r>
            <a:r>
              <a:rPr lang="en-US" dirty="0" err="1" smtClean="0"/>
              <a:t>SVMlight</a:t>
            </a:r>
            <a:endParaRPr lang="en-US" dirty="0"/>
          </a:p>
        </p:txBody>
      </p:sp>
      <p:sp>
        <p:nvSpPr>
          <p:cNvPr id="3" name="Content Placeholder 2"/>
          <p:cNvSpPr>
            <a:spLocks noGrp="1"/>
          </p:cNvSpPr>
          <p:nvPr>
            <p:ph idx="1"/>
          </p:nvPr>
        </p:nvSpPr>
        <p:spPr/>
        <p:txBody>
          <a:bodyPr>
            <a:normAutofit fontScale="47500" lnSpcReduction="20000"/>
          </a:bodyPr>
          <a:lstStyle/>
          <a:p>
            <a:pPr marL="640080" indent="-457200"/>
            <a:endParaRPr lang="en-US" dirty="0" smtClean="0"/>
          </a:p>
          <a:p>
            <a:r>
              <a:rPr lang="en-US" dirty="0" err="1" smtClean="0"/>
              <a:t>svm_learn</a:t>
            </a:r>
            <a:r>
              <a:rPr lang="en-US" dirty="0" smtClean="0"/>
              <a:t> T1.txt model1</a:t>
            </a:r>
          </a:p>
          <a:p>
            <a:r>
              <a:rPr lang="en-US" dirty="0" err="1" smtClean="0"/>
              <a:t>svm_learn</a:t>
            </a:r>
            <a:r>
              <a:rPr lang="en-US" dirty="0" smtClean="0"/>
              <a:t> T2.txt model2</a:t>
            </a:r>
          </a:p>
          <a:p>
            <a:r>
              <a:rPr lang="en-US" dirty="0" err="1" smtClean="0"/>
              <a:t>svm_learn</a:t>
            </a:r>
            <a:r>
              <a:rPr lang="en-US" dirty="0" smtClean="0"/>
              <a:t> T3.txt model3</a:t>
            </a:r>
          </a:p>
          <a:p>
            <a:r>
              <a:rPr lang="en-US" dirty="0" err="1" smtClean="0"/>
              <a:t>svm_learn</a:t>
            </a:r>
            <a:r>
              <a:rPr lang="en-US" dirty="0" smtClean="0"/>
              <a:t> T4.txt model4</a:t>
            </a:r>
          </a:p>
          <a:p>
            <a:r>
              <a:rPr lang="en-US" dirty="0" err="1" smtClean="0"/>
              <a:t>svm_learn</a:t>
            </a:r>
            <a:r>
              <a:rPr lang="en-US" dirty="0" smtClean="0"/>
              <a:t> T5.txt model5</a:t>
            </a:r>
          </a:p>
          <a:p>
            <a:r>
              <a:rPr lang="en-US" dirty="0" err="1" smtClean="0"/>
              <a:t>svm_classify</a:t>
            </a:r>
            <a:r>
              <a:rPr lang="en-US" dirty="0" smtClean="0"/>
              <a:t> S5.txt model1 output_file1</a:t>
            </a:r>
          </a:p>
          <a:p>
            <a:r>
              <a:rPr lang="en-US" dirty="0" err="1" smtClean="0"/>
              <a:t>svm_classify</a:t>
            </a:r>
            <a:r>
              <a:rPr lang="en-US" dirty="0" smtClean="0"/>
              <a:t> S4.txt model2 output_file2</a:t>
            </a:r>
          </a:p>
          <a:p>
            <a:r>
              <a:rPr lang="en-US" dirty="0" err="1" smtClean="0"/>
              <a:t>svm_classify</a:t>
            </a:r>
            <a:r>
              <a:rPr lang="en-US" dirty="0" smtClean="0"/>
              <a:t> S3.txt model3 output_file3</a:t>
            </a:r>
          </a:p>
          <a:p>
            <a:r>
              <a:rPr lang="en-US" dirty="0" err="1" smtClean="0"/>
              <a:t>svm_classify</a:t>
            </a:r>
            <a:r>
              <a:rPr lang="en-US" dirty="0" smtClean="0"/>
              <a:t> S2.txt model4 output_file4</a:t>
            </a:r>
          </a:p>
          <a:p>
            <a:r>
              <a:rPr lang="en-US" dirty="0" err="1" smtClean="0"/>
              <a:t>svm_classify</a:t>
            </a:r>
            <a:r>
              <a:rPr lang="en-US" dirty="0" smtClean="0"/>
              <a:t> S1.txt model5 output_file5</a:t>
            </a:r>
          </a:p>
          <a:p>
            <a:endParaRPr lang="en-US" dirty="0" smtClean="0"/>
          </a:p>
          <a:p>
            <a:endParaRPr lang="en-US" dirty="0" smtClean="0"/>
          </a:p>
          <a:p>
            <a:endParaRPr lang="en-US" dirty="0" smtClean="0"/>
          </a:p>
          <a:p>
            <a:r>
              <a:rPr lang="en-US" dirty="0" smtClean="0"/>
              <a:t>Choose model such that Max(A1,A2,A3,A4,A5)</a:t>
            </a:r>
          </a:p>
          <a:p>
            <a:pPr lvl="1"/>
            <a:r>
              <a:rPr lang="en-US" dirty="0" err="1" smtClean="0"/>
              <a:t>svm_classify</a:t>
            </a:r>
            <a:r>
              <a:rPr lang="en-US" dirty="0" smtClean="0"/>
              <a:t> H1.txt model output_file_h1</a:t>
            </a:r>
          </a:p>
          <a:p>
            <a:pPr lvl="1"/>
            <a:r>
              <a:rPr lang="en-US" dirty="0" smtClean="0"/>
              <a:t>accuracy H1.txt output_file_h1</a:t>
            </a:r>
          </a:p>
        </p:txBody>
      </p:sp>
      <p:sp>
        <p:nvSpPr>
          <p:cNvPr id="4" name="Right Brace 3"/>
          <p:cNvSpPr/>
          <p:nvPr/>
        </p:nvSpPr>
        <p:spPr>
          <a:xfrm>
            <a:off x="4976770" y="1979452"/>
            <a:ext cx="308856" cy="81237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r"/>
            <a:endParaRPr lang="en-US"/>
          </a:p>
        </p:txBody>
      </p:sp>
      <p:sp>
        <p:nvSpPr>
          <p:cNvPr id="5" name="Right Brace 4"/>
          <p:cNvSpPr/>
          <p:nvPr/>
        </p:nvSpPr>
        <p:spPr>
          <a:xfrm>
            <a:off x="4997624" y="2967109"/>
            <a:ext cx="308856" cy="1300727"/>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r"/>
            <a:endParaRPr lang="en-US"/>
          </a:p>
        </p:txBody>
      </p:sp>
      <p:sp>
        <p:nvSpPr>
          <p:cNvPr id="6" name="Right Brace 5"/>
          <p:cNvSpPr/>
          <p:nvPr/>
        </p:nvSpPr>
        <p:spPr>
          <a:xfrm>
            <a:off x="4978358" y="4439464"/>
            <a:ext cx="308856" cy="133870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r"/>
            <a:endParaRPr lang="en-US"/>
          </a:p>
        </p:txBody>
      </p:sp>
      <p:sp>
        <p:nvSpPr>
          <p:cNvPr id="7" name="TextBox 6"/>
          <p:cNvSpPr txBox="1"/>
          <p:nvPr/>
        </p:nvSpPr>
        <p:spPr>
          <a:xfrm>
            <a:off x="5422900" y="2208289"/>
            <a:ext cx="1620957" cy="369332"/>
          </a:xfrm>
          <a:prstGeom prst="rect">
            <a:avLst/>
          </a:prstGeom>
          <a:noFill/>
        </p:spPr>
        <p:txBody>
          <a:bodyPr wrap="none" rtlCol="0">
            <a:spAutoFit/>
          </a:bodyPr>
          <a:lstStyle/>
          <a:p>
            <a:r>
              <a:rPr lang="en-US" dirty="0" smtClean="0"/>
              <a:t>Learn 5 models</a:t>
            </a:r>
            <a:endParaRPr lang="en-US" dirty="0"/>
          </a:p>
        </p:txBody>
      </p:sp>
      <p:sp>
        <p:nvSpPr>
          <p:cNvPr id="8" name="TextBox 7"/>
          <p:cNvSpPr txBox="1"/>
          <p:nvPr/>
        </p:nvSpPr>
        <p:spPr>
          <a:xfrm>
            <a:off x="5438008" y="3390469"/>
            <a:ext cx="3699788" cy="646331"/>
          </a:xfrm>
          <a:prstGeom prst="rect">
            <a:avLst/>
          </a:prstGeom>
          <a:noFill/>
        </p:spPr>
        <p:txBody>
          <a:bodyPr wrap="none" rtlCol="0">
            <a:spAutoFit/>
          </a:bodyPr>
          <a:lstStyle/>
          <a:p>
            <a:r>
              <a:rPr lang="en-US" dirty="0" smtClean="0"/>
              <a:t>Generate predictions against the held</a:t>
            </a:r>
            <a:br>
              <a:rPr lang="en-US" dirty="0" smtClean="0"/>
            </a:br>
            <a:r>
              <a:rPr lang="en-US" dirty="0" smtClean="0"/>
              <a:t>out fold using the appropriate model.</a:t>
            </a:r>
            <a:endParaRPr lang="en-US" dirty="0"/>
          </a:p>
        </p:txBody>
      </p:sp>
      <p:sp>
        <p:nvSpPr>
          <p:cNvPr id="9" name="TextBox 8"/>
          <p:cNvSpPr txBox="1"/>
          <p:nvPr/>
        </p:nvSpPr>
        <p:spPr>
          <a:xfrm>
            <a:off x="5415126" y="4488901"/>
            <a:ext cx="3416320" cy="1754327"/>
          </a:xfrm>
          <a:prstGeom prst="rect">
            <a:avLst/>
          </a:prstGeom>
          <a:noFill/>
        </p:spPr>
        <p:txBody>
          <a:bodyPr wrap="none" rtlCol="0">
            <a:spAutoFit/>
          </a:bodyPr>
          <a:lstStyle/>
          <a:p>
            <a:r>
              <a:rPr lang="en-US" dirty="0" smtClean="0"/>
              <a:t>Using the “best” model, predict </a:t>
            </a:r>
            <a:br>
              <a:rPr lang="en-US" dirty="0" smtClean="0"/>
            </a:br>
            <a:r>
              <a:rPr lang="en-US" dirty="0" smtClean="0"/>
              <a:t>against the held out set.  You can</a:t>
            </a:r>
            <a:br>
              <a:rPr lang="en-US" dirty="0" smtClean="0"/>
            </a:br>
            <a:r>
              <a:rPr lang="en-US" dirty="0" smtClean="0"/>
              <a:t>also average the results from all of</a:t>
            </a:r>
          </a:p>
          <a:p>
            <a:r>
              <a:rPr lang="en-US" dirty="0" smtClean="0"/>
              <a:t>the models to generate a </a:t>
            </a:r>
            <a:br>
              <a:rPr lang="en-US" dirty="0" smtClean="0"/>
            </a:br>
            <a:r>
              <a:rPr lang="en-US" dirty="0" smtClean="0"/>
              <a:t>prediction against H1 or have the</a:t>
            </a:r>
          </a:p>
          <a:p>
            <a:r>
              <a:rPr lang="en-US" dirty="0" smtClean="0"/>
              <a:t>models “vote” in an ensemble.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the Best Model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You need to make an argument that a model offers the greatest utility for your application.</a:t>
            </a:r>
          </a:p>
          <a:p>
            <a:endParaRPr lang="en-US" dirty="0" smtClean="0"/>
          </a:p>
          <a:p>
            <a:r>
              <a:rPr lang="en-US" dirty="0" smtClean="0"/>
              <a:t>A simple definition of “greatest utility” is “predicts the same as the expert human team in a significantly greater number of cases”.</a:t>
            </a:r>
          </a:p>
          <a:p>
            <a:endParaRPr lang="en-US" dirty="0" smtClean="0"/>
          </a:p>
          <a:p>
            <a:r>
              <a:rPr lang="en-US" dirty="0" smtClean="0"/>
              <a:t>Comparing the “accuracy” metric of 2 models across a single (even randomized) experiment isn’t compelling.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Choosing the Best Model</a:t>
            </a:r>
            <a:endParaRPr lang="en-US" dirty="0"/>
          </a:p>
        </p:txBody>
      </p:sp>
      <p:sp>
        <p:nvSpPr>
          <p:cNvPr id="3" name="Content Placeholder 2"/>
          <p:cNvSpPr>
            <a:spLocks noGrp="1"/>
          </p:cNvSpPr>
          <p:nvPr>
            <p:ph idx="1"/>
          </p:nvPr>
        </p:nvSpPr>
        <p:spPr/>
        <p:txBody>
          <a:bodyPr>
            <a:normAutofit/>
          </a:bodyPr>
          <a:lstStyle/>
          <a:p>
            <a:pPr marL="342900" lvl="1" indent="-342900">
              <a:buNone/>
            </a:pPr>
            <a:r>
              <a:rPr lang="en-US" dirty="0" smtClean="0"/>
              <a:t>Distributional Testing (for two dependent samples)</a:t>
            </a:r>
          </a:p>
          <a:p>
            <a:pPr lvl="1"/>
            <a:r>
              <a:rPr lang="en-US" dirty="0" smtClean="0"/>
              <a:t>Dichotomous, Mutually Exclusive, and Exhaustive</a:t>
            </a:r>
          </a:p>
          <a:p>
            <a:pPr lvl="2"/>
            <a:r>
              <a:rPr lang="en-US" b="1" i="1" dirty="0" err="1" smtClean="0"/>
              <a:t>McNemar’s</a:t>
            </a:r>
            <a:r>
              <a:rPr lang="en-US" b="1" i="1" dirty="0" smtClean="0"/>
              <a:t> Test (Binomial Sign Test)</a:t>
            </a:r>
          </a:p>
          <a:p>
            <a:pPr lvl="1"/>
            <a:r>
              <a:rPr lang="en-US" dirty="0" smtClean="0"/>
              <a:t>More than 2 categories</a:t>
            </a:r>
          </a:p>
          <a:p>
            <a:pPr lvl="2"/>
            <a:r>
              <a:rPr lang="en-US" dirty="0" smtClean="0"/>
              <a:t>Marginal homogeneity testing</a:t>
            </a:r>
          </a:p>
          <a:p>
            <a:pPr lvl="1"/>
            <a:r>
              <a:rPr lang="en-US" dirty="0" smtClean="0"/>
              <a:t>Continuous Value Distribution</a:t>
            </a:r>
          </a:p>
          <a:p>
            <a:pPr lvl="2"/>
            <a:r>
              <a:rPr lang="en-US" dirty="0" smtClean="0"/>
              <a:t>Sign Test</a:t>
            </a:r>
          </a:p>
          <a:p>
            <a:pPr lvl="2"/>
            <a:r>
              <a:rPr lang="en-US" dirty="0" smtClean="0"/>
              <a:t>The </a:t>
            </a:r>
            <a:r>
              <a:rPr lang="en-US" dirty="0" err="1" smtClean="0"/>
              <a:t>Wilcoxon</a:t>
            </a:r>
            <a:r>
              <a:rPr lang="en-US" dirty="0" smtClean="0"/>
              <a:t> signed-rank test (for interval testing)</a:t>
            </a:r>
          </a:p>
          <a:p>
            <a:pPr lvl="1"/>
            <a:r>
              <a:rPr lang="en-US" dirty="0" smtClean="0"/>
              <a:t>Normal distribution testing, 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for You</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a:p>
          <a:p>
            <a:pPr>
              <a:buNone/>
            </a:pPr>
            <a:r>
              <a:rPr lang="en-US" dirty="0" smtClean="0"/>
              <a:t>When it comes to machine learning model comparisons, what is the difference between “Junk Science” and “Real Science”?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 Method 2</a:t>
            </a:r>
            <a:endParaRPr lang="en-US" dirty="0"/>
          </a:p>
        </p:txBody>
      </p:sp>
      <p:sp>
        <p:nvSpPr>
          <p:cNvPr id="3" name="Content Placeholder 2"/>
          <p:cNvSpPr>
            <a:spLocks noGrp="1"/>
          </p:cNvSpPr>
          <p:nvPr>
            <p:ph idx="1"/>
          </p:nvPr>
        </p:nvSpPr>
        <p:spPr>
          <a:xfrm>
            <a:off x="457200" y="4570110"/>
            <a:ext cx="8229600" cy="1556053"/>
          </a:xfrm>
        </p:spPr>
        <p:txBody>
          <a:bodyPr>
            <a:normAutofit fontScale="40000" lnSpcReduction="20000"/>
          </a:bodyPr>
          <a:lstStyle/>
          <a:p>
            <a:pPr>
              <a:buNone/>
            </a:pPr>
            <a:r>
              <a:rPr lang="en-US" dirty="0" smtClean="0"/>
              <a:t>For </a:t>
            </a:r>
            <a:r>
              <a:rPr lang="en-US" dirty="0" err="1" smtClean="0"/>
              <a:t>i</a:t>
            </a:r>
            <a:r>
              <a:rPr lang="en-US" dirty="0" smtClean="0"/>
              <a:t> = 1 to 1000</a:t>
            </a:r>
          </a:p>
          <a:p>
            <a:pPr>
              <a:buNone/>
            </a:pPr>
            <a:r>
              <a:rPr lang="en-US" dirty="0" smtClean="0"/>
              <a:t>	Step 1: Set aside a held-out set (H1)</a:t>
            </a:r>
          </a:p>
          <a:p>
            <a:pPr>
              <a:buNone/>
            </a:pPr>
            <a:r>
              <a:rPr lang="en-US" dirty="0" smtClean="0"/>
              <a:t>	Step 2: Use Set S in experiments to train a model</a:t>
            </a:r>
          </a:p>
          <a:p>
            <a:pPr>
              <a:buNone/>
            </a:pPr>
            <a:r>
              <a:rPr lang="en-US" dirty="0" smtClean="0"/>
              <a:t>		Step 2a: Random sample </a:t>
            </a:r>
            <a:r>
              <a:rPr lang="en-US" dirty="0" err="1" smtClean="0"/>
              <a:t>w</a:t>
            </a:r>
            <a:r>
              <a:rPr lang="en-US" dirty="0" smtClean="0"/>
              <a:t>/replacement from S to form S2</a:t>
            </a:r>
          </a:p>
          <a:p>
            <a:pPr>
              <a:buNone/>
            </a:pPr>
            <a:r>
              <a:rPr lang="en-US" dirty="0" smtClean="0"/>
              <a:t>		Step 2b: S1 = S – S2</a:t>
            </a:r>
          </a:p>
          <a:p>
            <a:pPr>
              <a:buNone/>
            </a:pPr>
            <a:r>
              <a:rPr lang="en-US" dirty="0" smtClean="0"/>
              <a:t>	Step 3: Report performance </a:t>
            </a:r>
            <a:r>
              <a:rPr lang="en-US" dirty="0" err="1" smtClean="0"/>
              <a:t>P(i</a:t>
            </a:r>
            <a:r>
              <a:rPr lang="en-US" dirty="0" smtClean="0"/>
              <a:t>) against H1. Save the model </a:t>
            </a:r>
            <a:r>
              <a:rPr lang="en-US" dirty="0" err="1" smtClean="0"/>
              <a:t>M(i</a:t>
            </a:r>
            <a:r>
              <a:rPr lang="en-US" dirty="0" smtClean="0"/>
              <a:t>).</a:t>
            </a:r>
          </a:p>
          <a:p>
            <a:pPr>
              <a:buNone/>
            </a:pPr>
            <a:r>
              <a:rPr lang="en-US" dirty="0" err="1" smtClean="0"/>
              <a:t>Mean(P</a:t>
            </a:r>
            <a:r>
              <a:rPr lang="en-US" dirty="0" smtClean="0"/>
              <a:t>) = expected performance and </a:t>
            </a:r>
            <a:r>
              <a:rPr lang="en-US" dirty="0" err="1" smtClean="0"/>
              <a:t>StdDev(P</a:t>
            </a:r>
            <a:r>
              <a:rPr lang="en-US" dirty="0" smtClean="0"/>
              <a:t>) = expected deviation in performance</a:t>
            </a:r>
          </a:p>
        </p:txBody>
      </p:sp>
      <p:sp>
        <p:nvSpPr>
          <p:cNvPr id="11" name="Rectangle 10"/>
          <p:cNvSpPr/>
          <p:nvPr/>
        </p:nvSpPr>
        <p:spPr>
          <a:xfrm>
            <a:off x="884485" y="1701033"/>
            <a:ext cx="4762648"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S1 – Training Sample</a:t>
            </a:r>
            <a:br>
              <a:rPr lang="en-US" dirty="0" smtClean="0">
                <a:solidFill>
                  <a:schemeClr val="tx1"/>
                </a:solidFill>
              </a:rPr>
            </a:br>
            <a:r>
              <a:rPr lang="en-US" dirty="0" smtClean="0">
                <a:solidFill>
                  <a:schemeClr val="tx1"/>
                </a:solidFill>
              </a:rPr>
              <a:t>S1 = S – S2</a:t>
            </a:r>
            <a:r>
              <a:rPr lang="en-US" dirty="0" smtClean="0">
                <a:solidFill>
                  <a:schemeClr val="tx1"/>
                </a:solidFill>
              </a:rPr>
              <a:t/>
            </a:r>
            <a:br>
              <a:rPr lang="en-US" dirty="0" smtClean="0">
                <a:solidFill>
                  <a:schemeClr val="tx1"/>
                </a:solidFill>
              </a:rPr>
            </a:br>
            <a:r>
              <a:rPr lang="en-US" dirty="0" err="1" smtClean="0">
                <a:solidFill>
                  <a:schemeClr val="tx1"/>
                </a:solidFill>
              </a:rPr>
              <a:t>n</a:t>
            </a:r>
            <a:r>
              <a:rPr lang="en-US" dirty="0" smtClean="0">
                <a:solidFill>
                  <a:schemeClr val="tx1"/>
                </a:solidFill>
              </a:rPr>
              <a:t> Docs (where 640 &lt;= </a:t>
            </a:r>
            <a:r>
              <a:rPr lang="en-US" dirty="0" err="1" smtClean="0">
                <a:solidFill>
                  <a:schemeClr val="tx1"/>
                </a:solidFill>
              </a:rPr>
              <a:t>n</a:t>
            </a:r>
            <a:r>
              <a:rPr lang="en-US" dirty="0" smtClean="0">
                <a:solidFill>
                  <a:schemeClr val="tx1"/>
                </a:solidFill>
              </a:rPr>
              <a:t> &lt; 800)</a:t>
            </a:r>
            <a:endParaRPr lang="en-US" dirty="0">
              <a:solidFill>
                <a:schemeClr val="tx1"/>
              </a:solidFill>
            </a:endParaRPr>
          </a:p>
        </p:txBody>
      </p:sp>
      <p:sp>
        <p:nvSpPr>
          <p:cNvPr id="18" name="Rectangle 17"/>
          <p:cNvSpPr/>
          <p:nvPr/>
        </p:nvSpPr>
        <p:spPr>
          <a:xfrm>
            <a:off x="5647133"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S2 – Test Sample</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9" name="Rectangle 18"/>
          <p:cNvSpPr/>
          <p:nvPr/>
        </p:nvSpPr>
        <p:spPr>
          <a:xfrm>
            <a:off x="6837795" y="1701033"/>
            <a:ext cx="1190662" cy="1485570"/>
          </a:xfrm>
          <a:prstGeom prst="rect">
            <a:avLst/>
          </a:prstGeom>
          <a:blipFill rotWithShape="1">
            <a:blip r:embed="rId4"/>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H1</a:t>
            </a:r>
            <a:br>
              <a:rPr lang="en-US" dirty="0" smtClean="0">
                <a:solidFill>
                  <a:schemeClr val="tx1"/>
                </a:solidFill>
              </a:rPr>
            </a:br>
            <a:r>
              <a:rPr lang="en-US" dirty="0" smtClean="0">
                <a:solidFill>
                  <a:schemeClr val="tx1"/>
                </a:solidFill>
              </a:rPr>
              <a:t>200 Docs</a:t>
            </a:r>
            <a:endParaRPr lang="en-US" dirty="0">
              <a:solidFill>
                <a:schemeClr val="tx1"/>
              </a:solidFill>
            </a:endParaRPr>
          </a:p>
        </p:txBody>
      </p:sp>
      <p:sp>
        <p:nvSpPr>
          <p:cNvPr id="23" name="TextBox 22"/>
          <p:cNvSpPr txBox="1"/>
          <p:nvPr/>
        </p:nvSpPr>
        <p:spPr>
          <a:xfrm>
            <a:off x="1406115" y="3912377"/>
            <a:ext cx="184666" cy="369332"/>
          </a:xfrm>
          <a:prstGeom prst="rect">
            <a:avLst/>
          </a:prstGeom>
          <a:noFill/>
        </p:spPr>
        <p:txBody>
          <a:bodyPr wrap="none" rtlCol="0">
            <a:spAutoFit/>
          </a:bodyPr>
          <a:lstStyle/>
          <a:p>
            <a:endParaRPr lang="en-US" dirty="0"/>
          </a:p>
        </p:txBody>
      </p:sp>
      <p:sp>
        <p:nvSpPr>
          <p:cNvPr id="26" name="Right Brace 25"/>
          <p:cNvSpPr/>
          <p:nvPr/>
        </p:nvSpPr>
        <p:spPr>
          <a:xfrm rot="5400000">
            <a:off x="3571988" y="499099"/>
            <a:ext cx="578301" cy="595331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2846242" y="3889701"/>
            <a:ext cx="2616296" cy="369332"/>
          </a:xfrm>
          <a:prstGeom prst="rect">
            <a:avLst/>
          </a:prstGeom>
          <a:noFill/>
        </p:spPr>
        <p:txBody>
          <a:bodyPr wrap="none" rtlCol="0">
            <a:spAutoFit/>
          </a:bodyPr>
          <a:lstStyle/>
          <a:p>
            <a:r>
              <a:rPr lang="en-US" dirty="0" smtClean="0"/>
              <a:t>Set S: Model Construction</a:t>
            </a:r>
            <a:endParaRPr lang="en-US" dirty="0"/>
          </a:p>
        </p:txBody>
      </p:sp>
      <p:sp>
        <p:nvSpPr>
          <p:cNvPr id="28" name="Right Brace 27"/>
          <p:cNvSpPr/>
          <p:nvPr/>
        </p:nvSpPr>
        <p:spPr>
          <a:xfrm rot="5400000">
            <a:off x="7140793" y="2883604"/>
            <a:ext cx="578301" cy="11843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TextBox 28"/>
          <p:cNvSpPr txBox="1"/>
          <p:nvPr/>
        </p:nvSpPr>
        <p:spPr>
          <a:xfrm>
            <a:off x="6541995" y="3889701"/>
            <a:ext cx="1780994" cy="369332"/>
          </a:xfrm>
          <a:prstGeom prst="rect">
            <a:avLst/>
          </a:prstGeom>
          <a:noFill/>
        </p:spPr>
        <p:txBody>
          <a:bodyPr wrap="square" rtlCol="0">
            <a:spAutoFit/>
          </a:bodyPr>
          <a:lstStyle/>
          <a:p>
            <a:r>
              <a:rPr lang="en-US" dirty="0" smtClean="0"/>
              <a:t>Model Validation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02925" y="222044"/>
            <a:ext cx="8552805" cy="5629080"/>
          </a:xfrm>
          <a:prstGeom prst="rect">
            <a:avLst/>
          </a:prstGeom>
        </p:spPr>
      </p:pic>
      <p:sp>
        <p:nvSpPr>
          <p:cNvPr id="5" name="TextBox 4"/>
          <p:cNvSpPr txBox="1"/>
          <p:nvPr/>
        </p:nvSpPr>
        <p:spPr>
          <a:xfrm>
            <a:off x="759852" y="6383069"/>
            <a:ext cx="3853526" cy="369332"/>
          </a:xfrm>
          <a:prstGeom prst="rect">
            <a:avLst/>
          </a:prstGeom>
          <a:noFill/>
        </p:spPr>
        <p:txBody>
          <a:bodyPr wrap="none" rtlCol="0">
            <a:spAutoFit/>
          </a:bodyPr>
          <a:lstStyle/>
          <a:p>
            <a:r>
              <a:rPr lang="en-US" dirty="0" smtClean="0"/>
              <a:t>Source: Alex </a:t>
            </a:r>
            <a:r>
              <a:rPr lang="en-US" dirty="0" err="1" smtClean="0"/>
              <a:t>Jakulin’s</a:t>
            </a:r>
            <a:r>
              <a:rPr lang="en-US" dirty="0" smtClean="0"/>
              <a:t> 2005 Dissertation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Typical Performance Measures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Simple, naïve</a:t>
            </a:r>
          </a:p>
          <a:p>
            <a:pPr lvl="1"/>
            <a:r>
              <a:rPr lang="en-US" dirty="0" smtClean="0"/>
              <a:t>Accuracy, (Cost) Weighted Accuracy</a:t>
            </a:r>
          </a:p>
          <a:p>
            <a:r>
              <a:rPr lang="en-US" dirty="0" smtClean="0"/>
              <a:t>Information Retrieval</a:t>
            </a:r>
          </a:p>
          <a:p>
            <a:pPr lvl="1"/>
            <a:r>
              <a:rPr lang="en-US" dirty="0" smtClean="0"/>
              <a:t>Precision, Recall, F-measure</a:t>
            </a:r>
          </a:p>
          <a:p>
            <a:r>
              <a:rPr lang="en-US" dirty="0" smtClean="0"/>
              <a:t>Inter-rater Agreement</a:t>
            </a:r>
          </a:p>
          <a:p>
            <a:pPr lvl="1"/>
            <a:r>
              <a:rPr lang="en-US" dirty="0" smtClean="0"/>
              <a:t>Cohen’s Kappa, Scott’s Pi, Fleiss’ Kappa, AC1, Sensitivity, Specificity, Specific Agreement</a:t>
            </a:r>
          </a:p>
          <a:p>
            <a:r>
              <a:rPr lang="en-US" dirty="0" smtClean="0"/>
              <a:t>Signal Processing Theory</a:t>
            </a:r>
          </a:p>
          <a:p>
            <a:pPr lvl="1"/>
            <a:r>
              <a:rPr lang="en-US" dirty="0" smtClean="0">
                <a:hlinkClick r:id="rId2"/>
              </a:rPr>
              <a:t>ROC</a:t>
            </a:r>
            <a:endParaRPr lang="en-US" dirty="0" smtClean="0"/>
          </a:p>
          <a:p>
            <a:r>
              <a:rPr lang="en-US" dirty="0" smtClean="0"/>
              <a:t>Marketing</a:t>
            </a:r>
          </a:p>
          <a:p>
            <a:pPr lvl="1"/>
            <a:r>
              <a:rPr lang="en-US" dirty="0" smtClean="0"/>
              <a:t>LIFT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Precision/Recall/F-Measure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 = 2 * (precision * recall)/(precision +recall)</a:t>
            </a:r>
          </a:p>
          <a:p>
            <a:pPr lvl="1"/>
            <a:r>
              <a:rPr lang="en-US" dirty="0" smtClean="0"/>
              <a:t>F is the harmonic mean</a:t>
            </a:r>
          </a:p>
          <a:p>
            <a:pPr lvl="1">
              <a:buNone/>
            </a:pPr>
            <a:endParaRPr lang="en-US" dirty="0" smtClean="0"/>
          </a:p>
          <a:p>
            <a:r>
              <a:rPr lang="en-US" dirty="0" smtClean="0"/>
              <a:t>General equation for precision/recall</a:t>
            </a:r>
          </a:p>
          <a:p>
            <a:pPr lvl="1"/>
            <a:r>
              <a:rPr lang="en-US" dirty="0" smtClean="0"/>
              <a:t>|{</a:t>
            </a:r>
            <a:r>
              <a:rPr lang="en-US" dirty="0" err="1" smtClean="0"/>
              <a:t>rel</a:t>
            </a:r>
            <a:r>
              <a:rPr lang="en-US" dirty="0" smtClean="0"/>
              <a:t> docs in retrieved docs}| / </a:t>
            </a:r>
            <a:r>
              <a:rPr lang="en-US" dirty="0" err="1" smtClean="0"/>
              <a:t>m</a:t>
            </a:r>
            <a:endParaRPr lang="en-US" dirty="0" smtClean="0"/>
          </a:p>
          <a:p>
            <a:endParaRPr lang="en-US" dirty="0" smtClean="0"/>
          </a:p>
          <a:p>
            <a:r>
              <a:rPr lang="en-US" dirty="0" err="1" smtClean="0"/>
              <a:t>m</a:t>
            </a:r>
            <a:r>
              <a:rPr lang="en-US" dirty="0" smtClean="0"/>
              <a:t> = </a:t>
            </a:r>
          </a:p>
          <a:p>
            <a:pPr lvl="1"/>
            <a:r>
              <a:rPr lang="en-US" dirty="0" smtClean="0"/>
              <a:t>For Recall: |{retrieved docs}|</a:t>
            </a:r>
          </a:p>
          <a:p>
            <a:pPr lvl="1"/>
            <a:r>
              <a:rPr lang="en-US" dirty="0" smtClean="0"/>
              <a:t>For precision: |{relevant docs}|</a:t>
            </a:r>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being taken seriously)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“in-sample” data set allows you to construct a model.</a:t>
            </a:r>
          </a:p>
          <a:p>
            <a:r>
              <a:rPr lang="en-US" dirty="0" smtClean="0"/>
              <a:t>The model allows you to predict “out of sample”.</a:t>
            </a:r>
          </a:p>
          <a:p>
            <a:r>
              <a:rPr lang="en-US" dirty="0" smtClean="0"/>
              <a:t>Report and discuss results using the ‘out-of-sample’ predictions.  Attempting to generalize from the ‘in sample’ statistics is ‘junk science’.</a:t>
            </a:r>
          </a:p>
          <a:p>
            <a:endParaRPr lang="en-US" dirty="0" smtClean="0"/>
          </a:p>
          <a:p>
            <a:endParaRPr lang="en-US" dirty="0" smtClean="0"/>
          </a:p>
          <a:p>
            <a:r>
              <a:rPr lang="en-US" dirty="0" smtClean="0"/>
              <a:t>Advanced note: reporting results against the in-sample predictions does provide some information. It helps you learn whether your model is over-fit. Ask me at the end of the lecture if you want to discuss this.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12380" y="603250"/>
            <a:ext cx="8478043" cy="5161052"/>
          </a:xfrm>
          <a:prstGeom prst="rect">
            <a:avLst/>
          </a:prstGeom>
        </p:spPr>
      </p:pic>
      <p:sp>
        <p:nvSpPr>
          <p:cNvPr id="5" name="TextBox 4"/>
          <p:cNvSpPr txBox="1"/>
          <p:nvPr/>
        </p:nvSpPr>
        <p:spPr>
          <a:xfrm>
            <a:off x="759852" y="6383069"/>
            <a:ext cx="3853526" cy="369332"/>
          </a:xfrm>
          <a:prstGeom prst="rect">
            <a:avLst/>
          </a:prstGeom>
          <a:noFill/>
        </p:spPr>
        <p:txBody>
          <a:bodyPr wrap="none" rtlCol="0">
            <a:spAutoFit/>
          </a:bodyPr>
          <a:lstStyle/>
          <a:p>
            <a:r>
              <a:rPr lang="en-US" dirty="0" smtClean="0"/>
              <a:t>Source: Alex </a:t>
            </a:r>
            <a:r>
              <a:rPr lang="en-US" dirty="0" err="1" smtClean="0"/>
              <a:t>Jakulin’s</a:t>
            </a:r>
            <a:r>
              <a:rPr lang="en-US" dirty="0" smtClean="0"/>
              <a:t> 2005 Dissertation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Remark and Questions</a:t>
            </a:r>
            <a:endParaRPr lang="en-US" dirty="0"/>
          </a:p>
        </p:txBody>
      </p:sp>
      <p:sp>
        <p:nvSpPr>
          <p:cNvPr id="3" name="Content Placeholder 2"/>
          <p:cNvSpPr>
            <a:spLocks noGrp="1"/>
          </p:cNvSpPr>
          <p:nvPr>
            <p:ph idx="1"/>
          </p:nvPr>
        </p:nvSpPr>
        <p:spPr/>
        <p:txBody>
          <a:bodyPr/>
          <a:lstStyle/>
          <a:p>
            <a:r>
              <a:rPr lang="en-US" dirty="0" smtClean="0"/>
              <a:t>Picking a performance metric is usually motivated by the norms of the research field</a:t>
            </a:r>
          </a:p>
          <a:p>
            <a:r>
              <a:rPr lang="en-US" dirty="0" smtClean="0"/>
              <a:t>If you are not constrained by norms, each highlights a different strength or weakness of each hypothesis test.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buNone/>
            </a:pPr>
            <a:r>
              <a:rPr lang="en-US" dirty="0" smtClean="0"/>
              <a:t>Additional Material</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a:t>
            </a:r>
            <a:endParaRPr lang="en-US" dirty="0"/>
          </a:p>
        </p:txBody>
      </p:sp>
      <p:sp>
        <p:nvSpPr>
          <p:cNvPr id="3" name="Content Placeholder 2"/>
          <p:cNvSpPr>
            <a:spLocks noGrp="1"/>
          </p:cNvSpPr>
          <p:nvPr>
            <p:ph idx="1"/>
          </p:nvPr>
        </p:nvSpPr>
        <p:spPr/>
        <p:txBody>
          <a:bodyPr/>
          <a:lstStyle/>
          <a:p>
            <a:r>
              <a:rPr lang="en-US" dirty="0" smtClean="0"/>
              <a:t>To work in this space, you need to understand some basic concepts.</a:t>
            </a:r>
          </a:p>
          <a:p>
            <a:pPr lvl="1"/>
            <a:r>
              <a:rPr lang="en-US" dirty="0" smtClean="0">
                <a:hlinkClick r:id="rId2"/>
              </a:rPr>
              <a:t>Gaussian/Normal distributions</a:t>
            </a:r>
            <a:endParaRPr lang="en-US" dirty="0" smtClean="0"/>
          </a:p>
          <a:p>
            <a:pPr lvl="1"/>
            <a:r>
              <a:rPr lang="en-US" dirty="0" smtClean="0">
                <a:hlinkClick r:id="rId3"/>
              </a:rPr>
              <a:t>Binomial distributions</a:t>
            </a:r>
            <a:endParaRPr lang="en-US" dirty="0" smtClean="0"/>
          </a:p>
          <a:p>
            <a:pPr lvl="1"/>
            <a:r>
              <a:rPr lang="en-US" dirty="0" smtClean="0">
                <a:hlinkClick r:id="rId4"/>
              </a:rPr>
              <a:t>Contingency Tables</a:t>
            </a:r>
            <a:endParaRPr lang="en-US" dirty="0" smtClean="0"/>
          </a:p>
          <a:p>
            <a:pPr lvl="1"/>
            <a:r>
              <a:rPr lang="en-US" dirty="0" smtClean="0">
                <a:hlinkClick r:id="rId5"/>
              </a:rPr>
              <a:t>Confusion Tables</a:t>
            </a:r>
            <a:endParaRPr lang="en-US" dirty="0" smtClean="0"/>
          </a:p>
          <a:p>
            <a:pPr lvl="1"/>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Setup</a:t>
            </a:r>
            <a:endParaRPr lang="en-US" dirty="0"/>
          </a:p>
        </p:txBody>
      </p:sp>
      <p:sp>
        <p:nvSpPr>
          <p:cNvPr id="3" name="Content Placeholder 2"/>
          <p:cNvSpPr>
            <a:spLocks noGrp="1"/>
          </p:cNvSpPr>
          <p:nvPr>
            <p:ph idx="1"/>
          </p:nvPr>
        </p:nvSpPr>
        <p:spPr/>
        <p:txBody>
          <a:bodyPr/>
          <a:lstStyle/>
          <a:p>
            <a:r>
              <a:rPr lang="en-US" dirty="0" smtClean="0"/>
              <a:t>In the following 3 examples, you should assume that you are working on a supervised learning problem.  You are attempting to predict whether a newswire story is about sports or not about sports.  The entire data set is labeled.  You want to build a machine learning system that will predict whether a story (provided by the same news service) is about sports or not.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(from economics)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"The key distinguishing feature of junk science is that it does not work out of sample, and that as the sample is extended beyond the one over which the specification search was originally constructed the statistical significance and substantive importance of the results drop off very quickly.”</a:t>
            </a:r>
          </a:p>
          <a:p>
            <a:pPr>
              <a:buNone/>
            </a:pPr>
            <a:endParaRPr lang="en-US" dirty="0" smtClean="0"/>
          </a:p>
          <a:p>
            <a:pPr>
              <a:buNone/>
            </a:pPr>
            <a:r>
              <a:rPr lang="en-US" dirty="0" smtClean="0"/>
              <a:t>			 -- Brad </a:t>
            </a:r>
            <a:r>
              <a:rPr lang="en-US" dirty="0" err="1" smtClean="0"/>
              <a:t>DeLong</a:t>
            </a:r>
            <a:r>
              <a:rPr lang="en-US" dirty="0" smtClean="0"/>
              <a:t> blog post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US" dirty="0"/>
          </a:p>
        </p:txBody>
      </p:sp>
      <p:sp>
        <p:nvSpPr>
          <p:cNvPr id="3" name="Content Placeholder 2"/>
          <p:cNvSpPr>
            <a:spLocks noGrp="1"/>
          </p:cNvSpPr>
          <p:nvPr>
            <p:ph idx="1"/>
          </p:nvPr>
        </p:nvSpPr>
        <p:spPr/>
        <p:txBody>
          <a:bodyPr>
            <a:normAutofit/>
          </a:bodyPr>
          <a:lstStyle/>
          <a:p>
            <a:r>
              <a:rPr lang="en-US" dirty="0" smtClean="0"/>
              <a:t>Process:</a:t>
            </a:r>
          </a:p>
          <a:p>
            <a:pPr lvl="1"/>
            <a:r>
              <a:rPr lang="en-US" dirty="0" smtClean="0"/>
              <a:t>Sample 100k newswire articles from Google News</a:t>
            </a:r>
          </a:p>
          <a:p>
            <a:pPr lvl="1"/>
            <a:r>
              <a:rPr lang="en-US" dirty="0" smtClean="0"/>
              <a:t>Compute IDF for all of the articles</a:t>
            </a:r>
          </a:p>
          <a:p>
            <a:pPr lvl="1"/>
            <a:r>
              <a:rPr lang="en-US" dirty="0" smtClean="0"/>
              <a:t>Compute TF-IDF for all articles</a:t>
            </a:r>
          </a:p>
          <a:p>
            <a:pPr lvl="1"/>
            <a:r>
              <a:rPr lang="en-US" dirty="0" smtClean="0"/>
              <a:t>Sample 50k articles, use as training set to build classifier</a:t>
            </a:r>
          </a:p>
          <a:p>
            <a:pPr lvl="1"/>
            <a:r>
              <a:rPr lang="en-US" dirty="0" smtClean="0"/>
              <a:t>Predict on other 50k articles</a:t>
            </a:r>
          </a:p>
          <a:p>
            <a:pPr lvl="1"/>
            <a:r>
              <a:rPr lang="en-US" dirty="0" smtClean="0"/>
              <a:t>Report Performance</a:t>
            </a:r>
          </a:p>
          <a:p>
            <a:pPr lvl="1"/>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Process:</a:t>
            </a:r>
          </a:p>
          <a:p>
            <a:pPr lvl="1"/>
            <a:r>
              <a:rPr lang="en-US" dirty="0" smtClean="0"/>
              <a:t>Sample 100k newswire articles from Google News</a:t>
            </a:r>
          </a:p>
          <a:p>
            <a:pPr lvl="1"/>
            <a:r>
              <a:rPr lang="en-US" dirty="0" smtClean="0"/>
              <a:t>Divide data into 5-folds of 20k each … f[1] … f[5]</a:t>
            </a:r>
          </a:p>
          <a:p>
            <a:pPr lvl="1"/>
            <a:r>
              <a:rPr lang="en-US" dirty="0" err="1" smtClean="0"/>
              <a:t>SumofMetrics</a:t>
            </a:r>
            <a:r>
              <a:rPr lang="en-US" dirty="0" smtClean="0"/>
              <a:t> = 0</a:t>
            </a:r>
          </a:p>
          <a:p>
            <a:pPr lvl="1"/>
            <a:r>
              <a:rPr lang="en-US" dirty="0" smtClean="0"/>
              <a:t>For </a:t>
            </a:r>
            <a:r>
              <a:rPr lang="en-US" dirty="0" err="1" smtClean="0"/>
              <a:t>i</a:t>
            </a:r>
            <a:r>
              <a:rPr lang="en-US" dirty="0" smtClean="0"/>
              <a:t> = 1 to 5</a:t>
            </a:r>
          </a:p>
          <a:p>
            <a:pPr lvl="2"/>
            <a:r>
              <a:rPr lang="en-US" dirty="0" smtClean="0"/>
              <a:t>Training set = f[1] + f[2] + f[3] + f[4] + f[5] – </a:t>
            </a:r>
            <a:r>
              <a:rPr lang="en-US" dirty="0" err="1" smtClean="0"/>
              <a:t>f[i</a:t>
            </a:r>
            <a:r>
              <a:rPr lang="en-US" dirty="0" smtClean="0"/>
              <a:t>]</a:t>
            </a:r>
          </a:p>
          <a:p>
            <a:pPr lvl="2"/>
            <a:r>
              <a:rPr lang="en-US" dirty="0" smtClean="0"/>
              <a:t>Compute IDF on the Training Set</a:t>
            </a:r>
          </a:p>
          <a:p>
            <a:pPr lvl="2"/>
            <a:r>
              <a:rPr lang="en-US" dirty="0" smtClean="0"/>
              <a:t>Compute TF-IDF for all articles</a:t>
            </a:r>
          </a:p>
          <a:p>
            <a:pPr lvl="2"/>
            <a:r>
              <a:rPr lang="en-US" dirty="0" smtClean="0"/>
              <a:t>Use training set to build classifier</a:t>
            </a:r>
          </a:p>
          <a:p>
            <a:pPr lvl="2"/>
            <a:r>
              <a:rPr lang="en-US" dirty="0" smtClean="0"/>
              <a:t>Predict on </a:t>
            </a:r>
            <a:r>
              <a:rPr lang="en-US" dirty="0" err="1" smtClean="0"/>
              <a:t>f[i</a:t>
            </a:r>
            <a:r>
              <a:rPr lang="en-US" dirty="0" smtClean="0"/>
              <a:t>] articles</a:t>
            </a:r>
          </a:p>
          <a:p>
            <a:pPr lvl="2"/>
            <a:r>
              <a:rPr lang="en-US" dirty="0" err="1" smtClean="0"/>
              <a:t>SumofMetrics</a:t>
            </a:r>
            <a:r>
              <a:rPr lang="en-US" dirty="0" smtClean="0"/>
              <a:t> += </a:t>
            </a:r>
            <a:r>
              <a:rPr lang="en-US" dirty="0" err="1" smtClean="0"/>
              <a:t>Metric(predictions</a:t>
            </a:r>
            <a:r>
              <a:rPr lang="en-US" dirty="0" smtClean="0"/>
              <a:t>)</a:t>
            </a:r>
          </a:p>
          <a:p>
            <a:pPr lvl="1"/>
            <a:r>
              <a:rPr lang="en-US" dirty="0" err="1" smtClean="0"/>
              <a:t>AvgOfMetrics</a:t>
            </a:r>
            <a:r>
              <a:rPr lang="en-US" dirty="0" smtClean="0"/>
              <a:t> = SumofMetrics/5</a:t>
            </a:r>
          </a:p>
          <a:p>
            <a:pPr lvl="1"/>
            <a:r>
              <a:rPr lang="en-US" dirty="0" smtClean="0"/>
              <a:t>Report Performance</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Process:</a:t>
            </a:r>
          </a:p>
          <a:p>
            <a:pPr lvl="1"/>
            <a:r>
              <a:rPr lang="en-US" dirty="0" smtClean="0"/>
              <a:t>Sample 100k newswire articles from Google News</a:t>
            </a:r>
          </a:p>
          <a:p>
            <a:pPr lvl="1"/>
            <a:r>
              <a:rPr lang="en-US" dirty="0" smtClean="0"/>
              <a:t>For </a:t>
            </a:r>
            <a:r>
              <a:rPr lang="en-US" dirty="0" err="1"/>
              <a:t>i</a:t>
            </a:r>
            <a:r>
              <a:rPr lang="en-US" dirty="0" smtClean="0"/>
              <a:t> = 1 to 1200</a:t>
            </a:r>
          </a:p>
          <a:p>
            <a:pPr lvl="2"/>
            <a:r>
              <a:rPr lang="en-US" dirty="0" err="1" smtClean="0"/>
              <a:t>TestSet</a:t>
            </a:r>
            <a:r>
              <a:rPr lang="en-US" dirty="0" smtClean="0"/>
              <a:t> = Random sample </a:t>
            </a:r>
            <a:r>
              <a:rPr lang="en-US" dirty="0" err="1" smtClean="0"/>
              <a:t>w</a:t>
            </a:r>
            <a:r>
              <a:rPr lang="en-US" dirty="0" smtClean="0"/>
              <a:t>/replacement of 1/5</a:t>
            </a:r>
            <a:r>
              <a:rPr lang="en-US" baseline="30000" dirty="0" smtClean="0"/>
              <a:t>th</a:t>
            </a:r>
            <a:r>
              <a:rPr lang="en-US" dirty="0" smtClean="0"/>
              <a:t> of the data</a:t>
            </a:r>
          </a:p>
          <a:p>
            <a:pPr lvl="2"/>
            <a:r>
              <a:rPr lang="en-US" dirty="0" smtClean="0"/>
              <a:t>Training set = </a:t>
            </a:r>
            <a:r>
              <a:rPr lang="en-US" dirty="0" err="1" smtClean="0"/>
              <a:t>FullSet</a:t>
            </a:r>
            <a:r>
              <a:rPr lang="en-US" dirty="0" smtClean="0"/>
              <a:t> – </a:t>
            </a:r>
            <a:r>
              <a:rPr lang="en-US" dirty="0" err="1" smtClean="0"/>
              <a:t>TestSet</a:t>
            </a:r>
            <a:endParaRPr lang="en-US" dirty="0"/>
          </a:p>
          <a:p>
            <a:pPr lvl="2"/>
            <a:r>
              <a:rPr lang="en-US" dirty="0" smtClean="0"/>
              <a:t>Compute IDF on the Training Set</a:t>
            </a:r>
          </a:p>
          <a:p>
            <a:pPr lvl="2"/>
            <a:r>
              <a:rPr lang="en-US" dirty="0" smtClean="0"/>
              <a:t>Compute TF-IDF on all articles</a:t>
            </a:r>
          </a:p>
          <a:p>
            <a:pPr lvl="2"/>
            <a:r>
              <a:rPr lang="en-US" dirty="0" smtClean="0"/>
              <a:t>Use training set to build classifier</a:t>
            </a:r>
          </a:p>
          <a:p>
            <a:pPr lvl="2"/>
            <a:r>
              <a:rPr lang="en-US" dirty="0" smtClean="0"/>
              <a:t>Predict on </a:t>
            </a:r>
            <a:r>
              <a:rPr lang="en-US" dirty="0" err="1" smtClean="0"/>
              <a:t>TestSet</a:t>
            </a:r>
            <a:r>
              <a:rPr lang="en-US" dirty="0" smtClean="0"/>
              <a:t> articles</a:t>
            </a:r>
          </a:p>
          <a:p>
            <a:pPr lvl="2"/>
            <a:r>
              <a:rPr lang="en-US" dirty="0" err="1" smtClean="0"/>
              <a:t>Insert_into_normal_distribution</a:t>
            </a:r>
            <a:r>
              <a:rPr lang="en-US" dirty="0" smtClean="0"/>
              <a:t>( </a:t>
            </a:r>
            <a:r>
              <a:rPr lang="en-US" dirty="0" err="1" smtClean="0"/>
              <a:t>Metric(predictions</a:t>
            </a:r>
            <a:r>
              <a:rPr lang="en-US" dirty="0" smtClean="0"/>
              <a:t>) )</a:t>
            </a:r>
          </a:p>
          <a:p>
            <a:pPr lvl="1"/>
            <a:r>
              <a:rPr lang="en-US" dirty="0" err="1" smtClean="0"/>
              <a:t>AvgOfMetrics</a:t>
            </a:r>
            <a:r>
              <a:rPr lang="en-US" dirty="0" smtClean="0"/>
              <a:t> = Mean( </a:t>
            </a:r>
            <a:r>
              <a:rPr lang="en-US" dirty="0" err="1" smtClean="0"/>
              <a:t>normal_distribution</a:t>
            </a:r>
            <a:r>
              <a:rPr lang="en-US" dirty="0" smtClean="0"/>
              <a:t>) </a:t>
            </a:r>
          </a:p>
          <a:p>
            <a:pPr lvl="1"/>
            <a:r>
              <a:rPr lang="en-US" dirty="0" smtClean="0"/>
              <a:t>Variance = Variance( </a:t>
            </a:r>
            <a:r>
              <a:rPr lang="en-US" dirty="0" err="1" smtClean="0"/>
              <a:t>normal_distribution</a:t>
            </a:r>
            <a:r>
              <a:rPr lang="en-US" dirty="0" smtClean="0"/>
              <a:t> )</a:t>
            </a:r>
          </a:p>
          <a:p>
            <a:pPr lvl="1"/>
            <a:r>
              <a:rPr lang="en-US" dirty="0" smtClean="0"/>
              <a:t>Report Performance</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02925" y="222044"/>
            <a:ext cx="8552805" cy="5629080"/>
          </a:xfrm>
          <a:prstGeom prst="rect">
            <a:avLst/>
          </a:prstGeom>
        </p:spPr>
      </p:pic>
      <p:sp>
        <p:nvSpPr>
          <p:cNvPr id="5" name="TextBox 4"/>
          <p:cNvSpPr txBox="1"/>
          <p:nvPr/>
        </p:nvSpPr>
        <p:spPr>
          <a:xfrm>
            <a:off x="759852" y="6383069"/>
            <a:ext cx="3853526" cy="369332"/>
          </a:xfrm>
          <a:prstGeom prst="rect">
            <a:avLst/>
          </a:prstGeom>
          <a:noFill/>
        </p:spPr>
        <p:txBody>
          <a:bodyPr wrap="none" rtlCol="0">
            <a:spAutoFit/>
          </a:bodyPr>
          <a:lstStyle/>
          <a:p>
            <a:r>
              <a:rPr lang="en-US" dirty="0" smtClean="0"/>
              <a:t>Source: Alex </a:t>
            </a:r>
            <a:r>
              <a:rPr lang="en-US" dirty="0" err="1" smtClean="0"/>
              <a:t>Jakulin’s</a:t>
            </a:r>
            <a:r>
              <a:rPr lang="en-US" dirty="0" smtClean="0"/>
              <a:t> 2005 Dissertation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Goals for Today</a:t>
            </a:r>
            <a:endParaRPr lang="en-US" dirty="0"/>
          </a:p>
        </p:txBody>
      </p:sp>
      <p:sp>
        <p:nvSpPr>
          <p:cNvPr id="3" name="Content Placeholder 2"/>
          <p:cNvSpPr>
            <a:spLocks noGrp="1"/>
          </p:cNvSpPr>
          <p:nvPr>
            <p:ph idx="1"/>
          </p:nvPr>
        </p:nvSpPr>
        <p:spPr/>
        <p:txBody>
          <a:bodyPr/>
          <a:lstStyle/>
          <a:p>
            <a:r>
              <a:rPr lang="en-US" dirty="0" smtClean="0"/>
              <a:t>Familiarize yourself with </a:t>
            </a:r>
          </a:p>
          <a:p>
            <a:pPr lvl="1"/>
            <a:r>
              <a:rPr lang="en-US" dirty="0" smtClean="0"/>
              <a:t>the difference between in-sample and out-of-sample</a:t>
            </a:r>
          </a:p>
          <a:p>
            <a:pPr lvl="1"/>
            <a:r>
              <a:rPr lang="en-US" dirty="0" smtClean="0"/>
              <a:t>constructing a machine learning experiment</a:t>
            </a:r>
          </a:p>
          <a:p>
            <a:pPr lvl="1"/>
            <a:r>
              <a:rPr lang="en-US" dirty="0" smtClean="0"/>
              <a:t>the performance measures used to assess machine learning models</a:t>
            </a:r>
          </a:p>
          <a:p>
            <a:pPr lvl="1"/>
            <a:r>
              <a:rPr lang="en-US" dirty="0" smtClean="0"/>
              <a:t>selecting performance measures for your own use</a:t>
            </a:r>
          </a:p>
          <a:p>
            <a:pPr lvl="1"/>
            <a:endParaRPr lang="en-US" dirty="0"/>
          </a:p>
          <a:p>
            <a:pPr lvl="1"/>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Corpus of 1000 Documents </a:t>
            </a:r>
            <a:endParaRPr lang="en-US" dirty="0"/>
          </a:p>
        </p:txBody>
      </p:sp>
      <p:sp>
        <p:nvSpPr>
          <p:cNvPr id="3" name="Content Placeholder 2"/>
          <p:cNvSpPr>
            <a:spLocks noGrp="1"/>
          </p:cNvSpPr>
          <p:nvPr>
            <p:ph idx="1"/>
          </p:nvPr>
        </p:nvSpPr>
        <p:spPr>
          <a:xfrm>
            <a:off x="457200" y="4570110"/>
            <a:ext cx="8229600" cy="1556053"/>
          </a:xfrm>
        </p:spPr>
        <p:txBody>
          <a:bodyPr>
            <a:normAutofit fontScale="62500" lnSpcReduction="20000"/>
          </a:bodyPr>
          <a:lstStyle/>
          <a:p>
            <a:pPr>
              <a:buNone/>
            </a:pPr>
            <a:r>
              <a:rPr lang="en-US" dirty="0" smtClean="0"/>
              <a:t>This corpus is divided in 2 segments: T1 and H1</a:t>
            </a:r>
          </a:p>
          <a:p>
            <a:pPr>
              <a:buNone/>
            </a:pPr>
            <a:r>
              <a:rPr lang="en-US" dirty="0" smtClean="0"/>
              <a:t>“In-sample” are the documents used to train a machine learning model</a:t>
            </a:r>
          </a:p>
          <a:p>
            <a:pPr>
              <a:buNone/>
            </a:pPr>
            <a:r>
              <a:rPr lang="en-US" dirty="0" smtClean="0"/>
              <a:t>“Out of sample” are the documents used to test a machine learning model</a:t>
            </a:r>
            <a:endParaRPr lang="en-US" dirty="0"/>
          </a:p>
        </p:txBody>
      </p:sp>
      <p:sp>
        <p:nvSpPr>
          <p:cNvPr id="11" name="Rectangle 10"/>
          <p:cNvSpPr/>
          <p:nvPr/>
        </p:nvSpPr>
        <p:spPr>
          <a:xfrm>
            <a:off x="884485"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S1</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5" name="Rectangle 14"/>
          <p:cNvSpPr/>
          <p:nvPr/>
        </p:nvSpPr>
        <p:spPr>
          <a:xfrm>
            <a:off x="2075147"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S2</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6" name="Rectangle 15"/>
          <p:cNvSpPr/>
          <p:nvPr/>
        </p:nvSpPr>
        <p:spPr>
          <a:xfrm>
            <a:off x="3265809"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S3</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7" name="Rectangle 16"/>
          <p:cNvSpPr/>
          <p:nvPr/>
        </p:nvSpPr>
        <p:spPr>
          <a:xfrm>
            <a:off x="4456471"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S4</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8" name="Rectangle 17"/>
          <p:cNvSpPr/>
          <p:nvPr/>
        </p:nvSpPr>
        <p:spPr>
          <a:xfrm>
            <a:off x="5647133" y="1701033"/>
            <a:ext cx="1190662"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S5</a:t>
            </a:r>
            <a:br>
              <a:rPr lang="en-US" dirty="0" smtClean="0">
                <a:solidFill>
                  <a:schemeClr val="tx1"/>
                </a:solidFill>
              </a:rPr>
            </a:br>
            <a:r>
              <a:rPr lang="en-US" dirty="0" smtClean="0">
                <a:solidFill>
                  <a:schemeClr val="tx1"/>
                </a:solidFill>
              </a:rPr>
              <a:t>160 Docs</a:t>
            </a:r>
            <a:endParaRPr lang="en-US" dirty="0">
              <a:solidFill>
                <a:schemeClr val="tx1"/>
              </a:solidFill>
            </a:endParaRPr>
          </a:p>
        </p:txBody>
      </p:sp>
      <p:sp>
        <p:nvSpPr>
          <p:cNvPr id="19" name="Rectangle 18"/>
          <p:cNvSpPr/>
          <p:nvPr/>
        </p:nvSpPr>
        <p:spPr>
          <a:xfrm>
            <a:off x="6837795" y="1701033"/>
            <a:ext cx="1190662" cy="1485570"/>
          </a:xfrm>
          <a:prstGeom prst="rect">
            <a:avLst/>
          </a:prstGeom>
          <a:blipFill rotWithShape="1">
            <a:blip r:embed="rId4"/>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H1</a:t>
            </a:r>
            <a:br>
              <a:rPr lang="en-US" dirty="0" smtClean="0">
                <a:solidFill>
                  <a:schemeClr val="tx1"/>
                </a:solidFill>
              </a:rPr>
            </a:br>
            <a:r>
              <a:rPr lang="en-US" dirty="0" smtClean="0">
                <a:solidFill>
                  <a:schemeClr val="tx1"/>
                </a:solidFill>
              </a:rPr>
              <a:t>200 Docs</a:t>
            </a:r>
            <a:endParaRPr lang="en-US" dirty="0">
              <a:solidFill>
                <a:schemeClr val="tx1"/>
              </a:solidFill>
            </a:endParaRPr>
          </a:p>
        </p:txBody>
      </p:sp>
      <p:sp>
        <p:nvSpPr>
          <p:cNvPr id="23" name="TextBox 22"/>
          <p:cNvSpPr txBox="1"/>
          <p:nvPr/>
        </p:nvSpPr>
        <p:spPr>
          <a:xfrm>
            <a:off x="1406115" y="3912377"/>
            <a:ext cx="184666" cy="369332"/>
          </a:xfrm>
          <a:prstGeom prst="rect">
            <a:avLst/>
          </a:prstGeom>
          <a:noFill/>
        </p:spPr>
        <p:txBody>
          <a:bodyPr wrap="none" rtlCol="0">
            <a:spAutoFit/>
          </a:bodyPr>
          <a:lstStyle/>
          <a:p>
            <a:endParaRPr lang="en-US" dirty="0"/>
          </a:p>
        </p:txBody>
      </p:sp>
      <p:sp>
        <p:nvSpPr>
          <p:cNvPr id="26" name="Right Brace 25"/>
          <p:cNvSpPr/>
          <p:nvPr/>
        </p:nvSpPr>
        <p:spPr>
          <a:xfrm rot="5400000">
            <a:off x="3571988" y="499099"/>
            <a:ext cx="578301" cy="595331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2846242" y="3889701"/>
            <a:ext cx="2047105" cy="369332"/>
          </a:xfrm>
          <a:prstGeom prst="rect">
            <a:avLst/>
          </a:prstGeom>
          <a:noFill/>
        </p:spPr>
        <p:txBody>
          <a:bodyPr wrap="none" rtlCol="0">
            <a:spAutoFit/>
          </a:bodyPr>
          <a:lstStyle/>
          <a:p>
            <a:r>
              <a:rPr lang="en-US" dirty="0" smtClean="0"/>
              <a:t>Model Construction</a:t>
            </a:r>
            <a:endParaRPr lang="en-US" dirty="0"/>
          </a:p>
        </p:txBody>
      </p:sp>
      <p:sp>
        <p:nvSpPr>
          <p:cNvPr id="28" name="Right Brace 27"/>
          <p:cNvSpPr/>
          <p:nvPr/>
        </p:nvSpPr>
        <p:spPr>
          <a:xfrm rot="5400000">
            <a:off x="7140793" y="2883604"/>
            <a:ext cx="578301" cy="11843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TextBox 28"/>
          <p:cNvSpPr txBox="1"/>
          <p:nvPr/>
        </p:nvSpPr>
        <p:spPr>
          <a:xfrm>
            <a:off x="6541995" y="3889701"/>
            <a:ext cx="1992786" cy="369332"/>
          </a:xfrm>
          <a:prstGeom prst="rect">
            <a:avLst/>
          </a:prstGeom>
          <a:noFill/>
        </p:spPr>
        <p:txBody>
          <a:bodyPr wrap="square" rtlCol="0">
            <a:spAutoFit/>
          </a:bodyPr>
          <a:lstStyle/>
          <a:p>
            <a:r>
              <a:rPr lang="en-US" dirty="0" smtClean="0"/>
              <a:t>Model Evaluation</a:t>
            </a:r>
            <a:endParaRPr lang="en-US" dirty="0"/>
          </a:p>
        </p:txBody>
      </p:sp>
      <p:sp>
        <p:nvSpPr>
          <p:cNvPr id="20" name="Rectangle 19"/>
          <p:cNvSpPr/>
          <p:nvPr/>
        </p:nvSpPr>
        <p:spPr>
          <a:xfrm>
            <a:off x="884485" y="1701033"/>
            <a:ext cx="5953310"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T1</a:t>
            </a:r>
            <a:br>
              <a:rPr lang="en-US" dirty="0" smtClean="0">
                <a:solidFill>
                  <a:schemeClr val="tx1"/>
                </a:solidFill>
              </a:rPr>
            </a:br>
            <a:r>
              <a:rPr lang="en-US" dirty="0" smtClean="0">
                <a:solidFill>
                  <a:schemeClr val="tx1"/>
                </a:solidFill>
              </a:rPr>
              <a:t>800 Docs</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Classification Example</a:t>
            </a:r>
            <a:endParaRPr lang="en-US" dirty="0"/>
          </a:p>
        </p:txBody>
      </p:sp>
      <p:sp>
        <p:nvSpPr>
          <p:cNvPr id="3" name="Content Placeholder 2"/>
          <p:cNvSpPr>
            <a:spLocks noGrp="1"/>
          </p:cNvSpPr>
          <p:nvPr>
            <p:ph idx="1"/>
          </p:nvPr>
        </p:nvSpPr>
        <p:spPr/>
        <p:txBody>
          <a:bodyPr/>
          <a:lstStyle/>
          <a:p>
            <a:r>
              <a:rPr lang="en-US" dirty="0" smtClean="0"/>
              <a:t>Classify news stories as “about sports” (+1) or “not about sports” (-1)</a:t>
            </a:r>
          </a:p>
          <a:p>
            <a:r>
              <a:rPr lang="en-US" dirty="0" smtClean="0"/>
              <a:t>You have 1000 stories.  Each story has been labeled as +1 or -1 by a team of professors that earn $50/hour.</a:t>
            </a:r>
          </a:p>
          <a:p>
            <a:r>
              <a:rPr lang="en-US" dirty="0" smtClean="0"/>
              <a:t>Goal: Determine whether a machine learning system </a:t>
            </a:r>
            <a:r>
              <a:rPr lang="en-US" smtClean="0"/>
              <a:t>can replace </a:t>
            </a:r>
            <a:r>
              <a:rPr lang="en-US" dirty="0" smtClean="0"/>
              <a:t>the professors.</a:t>
            </a:r>
          </a:p>
          <a:p>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Simple Classification Experiment</a:t>
            </a:r>
            <a:endParaRPr lang="en-US" dirty="0"/>
          </a:p>
        </p:txBody>
      </p:sp>
      <p:sp>
        <p:nvSpPr>
          <p:cNvPr id="3" name="Content Placeholder 2"/>
          <p:cNvSpPr>
            <a:spLocks noGrp="1"/>
          </p:cNvSpPr>
          <p:nvPr>
            <p:ph idx="1"/>
          </p:nvPr>
        </p:nvSpPr>
        <p:spPr>
          <a:xfrm>
            <a:off x="457200" y="4570110"/>
            <a:ext cx="8229600" cy="1556053"/>
          </a:xfrm>
        </p:spPr>
        <p:txBody>
          <a:bodyPr>
            <a:normAutofit fontScale="92500" lnSpcReduction="10000"/>
          </a:bodyPr>
          <a:lstStyle/>
          <a:p>
            <a:pPr>
              <a:buNone/>
            </a:pPr>
            <a:r>
              <a:rPr lang="en-US" dirty="0" smtClean="0"/>
              <a:t>Step 1: Set aside a held-out set (H1)</a:t>
            </a:r>
          </a:p>
          <a:p>
            <a:pPr>
              <a:buNone/>
            </a:pPr>
            <a:r>
              <a:rPr lang="en-US" dirty="0" smtClean="0"/>
              <a:t>Step 2: Use T1 to train a model</a:t>
            </a:r>
          </a:p>
          <a:p>
            <a:pPr>
              <a:buNone/>
            </a:pPr>
            <a:r>
              <a:rPr lang="en-US" dirty="0" smtClean="0"/>
              <a:t>Step 3: Report performance against H1 </a:t>
            </a:r>
            <a:endParaRPr lang="en-US" dirty="0"/>
          </a:p>
        </p:txBody>
      </p:sp>
      <p:sp>
        <p:nvSpPr>
          <p:cNvPr id="11" name="Rectangle 10"/>
          <p:cNvSpPr/>
          <p:nvPr/>
        </p:nvSpPr>
        <p:spPr>
          <a:xfrm>
            <a:off x="884485" y="1701033"/>
            <a:ext cx="5953310" cy="1485570"/>
          </a:xfrm>
          <a:prstGeom prst="rect">
            <a:avLst/>
          </a:prstGeom>
          <a:blipFill rotWithShape="1">
            <a:blip r:embed="rId3"/>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T1</a:t>
            </a:r>
            <a:br>
              <a:rPr lang="en-US" dirty="0" smtClean="0">
                <a:solidFill>
                  <a:schemeClr val="tx1"/>
                </a:solidFill>
              </a:rPr>
            </a:br>
            <a:r>
              <a:rPr lang="en-US" dirty="0" smtClean="0">
                <a:solidFill>
                  <a:schemeClr val="tx1"/>
                </a:solidFill>
              </a:rPr>
              <a:t>800 Docs</a:t>
            </a:r>
            <a:endParaRPr lang="en-US" dirty="0">
              <a:solidFill>
                <a:schemeClr val="tx1"/>
              </a:solidFill>
            </a:endParaRPr>
          </a:p>
        </p:txBody>
      </p:sp>
      <p:sp>
        <p:nvSpPr>
          <p:cNvPr id="19" name="Rectangle 18"/>
          <p:cNvSpPr/>
          <p:nvPr/>
        </p:nvSpPr>
        <p:spPr>
          <a:xfrm>
            <a:off x="6837795" y="1701033"/>
            <a:ext cx="1190662" cy="1485570"/>
          </a:xfrm>
          <a:prstGeom prst="rect">
            <a:avLst/>
          </a:prstGeom>
          <a:blipFill rotWithShape="1">
            <a:blip r:embed="rId4"/>
            <a:tile tx="0" ty="0" sx="100000" sy="100000" flip="none" algn="tl"/>
          </a:blip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H1</a:t>
            </a:r>
            <a:br>
              <a:rPr lang="en-US" dirty="0" smtClean="0">
                <a:solidFill>
                  <a:schemeClr val="tx1"/>
                </a:solidFill>
              </a:rPr>
            </a:br>
            <a:r>
              <a:rPr lang="en-US" dirty="0" smtClean="0">
                <a:solidFill>
                  <a:schemeClr val="tx1"/>
                </a:solidFill>
              </a:rPr>
              <a:t>200 Docs</a:t>
            </a:r>
            <a:endParaRPr lang="en-US" dirty="0">
              <a:solidFill>
                <a:schemeClr val="tx1"/>
              </a:solidFill>
            </a:endParaRPr>
          </a:p>
        </p:txBody>
      </p:sp>
      <p:sp>
        <p:nvSpPr>
          <p:cNvPr id="23" name="TextBox 22"/>
          <p:cNvSpPr txBox="1"/>
          <p:nvPr/>
        </p:nvSpPr>
        <p:spPr>
          <a:xfrm>
            <a:off x="1406115" y="3912377"/>
            <a:ext cx="184666" cy="369332"/>
          </a:xfrm>
          <a:prstGeom prst="rect">
            <a:avLst/>
          </a:prstGeom>
          <a:noFill/>
        </p:spPr>
        <p:txBody>
          <a:bodyPr wrap="none" rtlCol="0">
            <a:spAutoFit/>
          </a:bodyPr>
          <a:lstStyle/>
          <a:p>
            <a:endParaRPr lang="en-US" dirty="0"/>
          </a:p>
        </p:txBody>
      </p:sp>
      <p:sp>
        <p:nvSpPr>
          <p:cNvPr id="26" name="Right Brace 25"/>
          <p:cNvSpPr/>
          <p:nvPr/>
        </p:nvSpPr>
        <p:spPr>
          <a:xfrm rot="5400000">
            <a:off x="3571988" y="499099"/>
            <a:ext cx="578301" cy="595331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TextBox 26"/>
          <p:cNvSpPr txBox="1"/>
          <p:nvPr/>
        </p:nvSpPr>
        <p:spPr>
          <a:xfrm>
            <a:off x="2846242" y="3889701"/>
            <a:ext cx="2047105" cy="369332"/>
          </a:xfrm>
          <a:prstGeom prst="rect">
            <a:avLst/>
          </a:prstGeom>
          <a:noFill/>
        </p:spPr>
        <p:txBody>
          <a:bodyPr wrap="none" rtlCol="0">
            <a:spAutoFit/>
          </a:bodyPr>
          <a:lstStyle/>
          <a:p>
            <a:r>
              <a:rPr lang="en-US" dirty="0" smtClean="0"/>
              <a:t>Model Construction</a:t>
            </a:r>
            <a:endParaRPr lang="en-US" dirty="0"/>
          </a:p>
        </p:txBody>
      </p:sp>
      <p:sp>
        <p:nvSpPr>
          <p:cNvPr id="28" name="Right Brace 27"/>
          <p:cNvSpPr/>
          <p:nvPr/>
        </p:nvSpPr>
        <p:spPr>
          <a:xfrm rot="5400000">
            <a:off x="7140793" y="2883604"/>
            <a:ext cx="578301" cy="11843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TextBox 28"/>
          <p:cNvSpPr txBox="1"/>
          <p:nvPr/>
        </p:nvSpPr>
        <p:spPr>
          <a:xfrm>
            <a:off x="6541995" y="3889701"/>
            <a:ext cx="1780994" cy="369332"/>
          </a:xfrm>
          <a:prstGeom prst="rect">
            <a:avLst/>
          </a:prstGeom>
          <a:noFill/>
        </p:spPr>
        <p:txBody>
          <a:bodyPr wrap="square" rtlCol="0">
            <a:spAutoFit/>
          </a:bodyPr>
          <a:lstStyle/>
          <a:p>
            <a:r>
              <a:rPr lang="en-US" dirty="0" smtClean="0"/>
              <a:t>Model Validation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Make the T1 and H1 files</a:t>
            </a:r>
            <a:endParaRPr lang="en-US" dirty="0"/>
          </a:p>
        </p:txBody>
      </p:sp>
      <p:sp>
        <p:nvSpPr>
          <p:cNvPr id="3" name="Content Placeholder 2"/>
          <p:cNvSpPr>
            <a:spLocks noGrp="1"/>
          </p:cNvSpPr>
          <p:nvPr>
            <p:ph idx="1"/>
          </p:nvPr>
        </p:nvSpPr>
        <p:spPr/>
        <p:txBody>
          <a:bodyPr>
            <a:normAutofit fontScale="70000" lnSpcReduction="20000"/>
          </a:bodyPr>
          <a:lstStyle/>
          <a:p>
            <a:pPr marL="640080" indent="-457200"/>
            <a:endParaRPr lang="en-US" dirty="0" smtClean="0"/>
          </a:p>
          <a:p>
            <a:r>
              <a:rPr lang="en-US" dirty="0" smtClean="0"/>
              <a:t>Assume you have a file called </a:t>
            </a:r>
            <a:r>
              <a:rPr lang="en-US" dirty="0" err="1" smtClean="0"/>
              <a:t>data.txt</a:t>
            </a:r>
            <a:r>
              <a:rPr lang="en-US" dirty="0" smtClean="0"/>
              <a:t> that contains 1000 lines (your data set).  Each line is an </a:t>
            </a:r>
            <a:r>
              <a:rPr lang="en-US" b="1" i="1" dirty="0" smtClean="0"/>
              <a:t>instance</a:t>
            </a:r>
            <a:r>
              <a:rPr lang="en-US" dirty="0" smtClean="0"/>
              <a:t> formatted for </a:t>
            </a:r>
            <a:r>
              <a:rPr lang="en-US" dirty="0" err="1" smtClean="0"/>
              <a:t>SVMlight</a:t>
            </a:r>
            <a:r>
              <a:rPr lang="en-US" dirty="0" smtClean="0"/>
              <a:t>:</a:t>
            </a:r>
            <a:br>
              <a:rPr lang="en-US" dirty="0" smtClean="0"/>
            </a:br>
            <a:r>
              <a:rPr lang="en-US" dirty="0" smtClean="0"/>
              <a:t/>
            </a:r>
            <a:br>
              <a:rPr lang="en-US" dirty="0" smtClean="0"/>
            </a:br>
            <a:r>
              <a:rPr lang="en-US" dirty="0" smtClean="0"/>
              <a:t>&lt;line&gt; .=. &lt;target&gt; &lt;feature&gt;:&lt;value&gt; &lt;feature&gt;:&lt;value&gt; ... &lt;feature&gt;:&lt;value&gt; # &lt;info&gt;</a:t>
            </a:r>
            <a:br>
              <a:rPr lang="en-US" dirty="0" smtClean="0"/>
            </a:br>
            <a:r>
              <a:rPr lang="en-US" dirty="0" smtClean="0"/>
              <a:t>&lt;target&gt; .=. +1 | -1 | 0 | &lt;float&gt; </a:t>
            </a:r>
            <a:br>
              <a:rPr lang="en-US" dirty="0" smtClean="0"/>
            </a:br>
            <a:r>
              <a:rPr lang="en-US" dirty="0" smtClean="0"/>
              <a:t>&lt;feature&gt; .=. &lt;integer&gt; | "</a:t>
            </a:r>
            <a:r>
              <a:rPr lang="en-US" dirty="0" err="1" smtClean="0"/>
              <a:t>qid</a:t>
            </a:r>
            <a:r>
              <a:rPr lang="en-US" dirty="0" smtClean="0"/>
              <a:t>"</a:t>
            </a:r>
            <a:br>
              <a:rPr lang="en-US" dirty="0" smtClean="0"/>
            </a:br>
            <a:r>
              <a:rPr lang="en-US" dirty="0" smtClean="0"/>
              <a:t>&lt;value&gt; .=. &lt;float&gt;</a:t>
            </a:r>
            <a:br>
              <a:rPr lang="en-US" dirty="0" smtClean="0"/>
            </a:br>
            <a:r>
              <a:rPr lang="en-US" dirty="0" smtClean="0"/>
              <a:t>&lt;info&gt; .=. &lt;string&gt; </a:t>
            </a:r>
            <a:br>
              <a:rPr lang="en-US" dirty="0" smtClean="0"/>
            </a:br>
            <a:endParaRPr lang="en-US" dirty="0" smtClean="0"/>
          </a:p>
          <a:p>
            <a:r>
              <a:rPr lang="en-US" dirty="0" smtClean="0"/>
              <a:t>head –</a:t>
            </a:r>
            <a:r>
              <a:rPr lang="en-US" dirty="0" err="1" smtClean="0"/>
              <a:t>n</a:t>
            </a:r>
            <a:r>
              <a:rPr lang="en-US" dirty="0" smtClean="0"/>
              <a:t> 800 </a:t>
            </a:r>
            <a:r>
              <a:rPr lang="en-US" dirty="0" err="1" smtClean="0"/>
              <a:t>data.txt</a:t>
            </a:r>
            <a:r>
              <a:rPr lang="en-US" dirty="0" smtClean="0"/>
              <a:t> &gt; T1.txt</a:t>
            </a:r>
          </a:p>
          <a:p>
            <a:r>
              <a:rPr lang="en-US" dirty="0" smtClean="0"/>
              <a:t>tail –</a:t>
            </a:r>
            <a:r>
              <a:rPr lang="en-US" dirty="0" err="1" smtClean="0"/>
              <a:t>n</a:t>
            </a:r>
            <a:r>
              <a:rPr lang="en-US" dirty="0" smtClean="0"/>
              <a:t> 200 </a:t>
            </a:r>
            <a:r>
              <a:rPr lang="en-US" dirty="0" err="1" smtClean="0"/>
              <a:t>data.txt</a:t>
            </a:r>
            <a:r>
              <a:rPr lang="en-US" dirty="0" smtClean="0"/>
              <a:t> &gt; H1.txt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Training the model (using </a:t>
            </a:r>
            <a:r>
              <a:rPr lang="en-US" dirty="0" err="1" smtClean="0"/>
              <a:t>SVMlight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err="1" smtClean="0"/>
              <a:t>svm_learn</a:t>
            </a:r>
            <a:r>
              <a:rPr lang="en-US" dirty="0" smtClean="0"/>
              <a:t> T1.txt model1</a:t>
            </a:r>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959</TotalTime>
  <Words>3125</Words>
  <Application>Microsoft Macintosh PowerPoint</Application>
  <PresentationFormat>On-screen Show (4:3)</PresentationFormat>
  <Paragraphs>300</Paragraphs>
  <Slides>33</Slides>
  <Notes>21</Notes>
  <HiddenSlides>0</HiddenSlides>
  <MMClips>0</MMClips>
  <ScaleCrop>false</ScaleCrop>
  <HeadingPairs>
    <vt:vector size="4" baseType="variant">
      <vt:variant>
        <vt:lpstr>Design Template</vt:lpstr>
      </vt:variant>
      <vt:variant>
        <vt:i4>1</vt:i4>
      </vt:variant>
      <vt:variant>
        <vt:lpstr>Slide Titles</vt:lpstr>
      </vt:variant>
      <vt:variant>
        <vt:i4>33</vt:i4>
      </vt:variant>
    </vt:vector>
  </HeadingPairs>
  <TitlesOfParts>
    <vt:vector size="34" baseType="lpstr">
      <vt:lpstr>Office Theme</vt:lpstr>
      <vt:lpstr>INFO 4307/6307 Comparative Evaluation of Machine Learning Models</vt:lpstr>
      <vt:lpstr>Question for You</vt:lpstr>
      <vt:lpstr>Answer (from economics)</vt:lpstr>
      <vt:lpstr>Your Goals for Today</vt:lpstr>
      <vt:lpstr>A Corpus of 1000 Documents </vt:lpstr>
      <vt:lpstr>A Simple Classification Example</vt:lpstr>
      <vt:lpstr>A Simple Classification Experiment</vt:lpstr>
      <vt:lpstr>Make the T1 and H1 files</vt:lpstr>
      <vt:lpstr>Training the model (using SVMlight)</vt:lpstr>
      <vt:lpstr>Use the model to generate predictions</vt:lpstr>
      <vt:lpstr>Construct a Confusion Table</vt:lpstr>
      <vt:lpstr>Computing Accuracy</vt:lpstr>
      <vt:lpstr>What is wrong with our simple experiment?</vt:lpstr>
      <vt:lpstr>A Better Way to Make the T1 and H1 files</vt:lpstr>
      <vt:lpstr>5-Fold Cross-Validation w/a Held out Set</vt:lpstr>
      <vt:lpstr>Building Data Files</vt:lpstr>
      <vt:lpstr>Using SVMlight</vt:lpstr>
      <vt:lpstr>Choosing the Best Model</vt:lpstr>
      <vt:lpstr>Choosing the Best Model</vt:lpstr>
      <vt:lpstr>Validation – Method 2</vt:lpstr>
      <vt:lpstr>Slide 21</vt:lpstr>
      <vt:lpstr>Typical Performance Measures</vt:lpstr>
      <vt:lpstr>Precision/Recall/F-Measure</vt:lpstr>
      <vt:lpstr>Rules (for being taken seriously)</vt:lpstr>
      <vt:lpstr>Slide 25</vt:lpstr>
      <vt:lpstr>Concluding Remark and Questions</vt:lpstr>
      <vt:lpstr>Appendix</vt:lpstr>
      <vt:lpstr>Reading</vt:lpstr>
      <vt:lpstr>Example Setup</vt:lpstr>
      <vt:lpstr>Example 1</vt:lpstr>
      <vt:lpstr>Example 2</vt:lpstr>
      <vt:lpstr>Example 3</vt:lpstr>
      <vt:lpstr>Slide 33</vt:lpstr>
    </vt:vector>
  </TitlesOfParts>
  <Company>Cornell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 4307/6307 Comparative Evaluation of Machine Learning Models</dc:title>
  <dc:creator>Stephen Purpura</dc:creator>
  <cp:lastModifiedBy>Stephen Purpura</cp:lastModifiedBy>
  <cp:revision>9</cp:revision>
  <dcterms:created xsi:type="dcterms:W3CDTF">2010-11-16T18:21:14Z</dcterms:created>
  <dcterms:modified xsi:type="dcterms:W3CDTF">2010-11-16T20:19:46Z</dcterms:modified>
</cp:coreProperties>
</file>